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38"/>
  </p:notesMasterIdLst>
  <p:sldIdLst>
    <p:sldId id="857" r:id="rId6"/>
    <p:sldId id="858" r:id="rId7"/>
    <p:sldId id="859" r:id="rId8"/>
    <p:sldId id="860" r:id="rId9"/>
    <p:sldId id="861" r:id="rId10"/>
    <p:sldId id="862" r:id="rId11"/>
    <p:sldId id="863" r:id="rId12"/>
    <p:sldId id="864" r:id="rId13"/>
    <p:sldId id="865" r:id="rId14"/>
    <p:sldId id="866" r:id="rId15"/>
    <p:sldId id="867" r:id="rId16"/>
    <p:sldId id="868" r:id="rId17"/>
    <p:sldId id="869" r:id="rId18"/>
    <p:sldId id="870" r:id="rId19"/>
    <p:sldId id="871" r:id="rId20"/>
    <p:sldId id="875" r:id="rId21"/>
    <p:sldId id="876" r:id="rId22"/>
    <p:sldId id="877" r:id="rId23"/>
    <p:sldId id="872" r:id="rId24"/>
    <p:sldId id="878" r:id="rId25"/>
    <p:sldId id="873" r:id="rId26"/>
    <p:sldId id="879" r:id="rId27"/>
    <p:sldId id="874" r:id="rId28"/>
    <p:sldId id="880" r:id="rId29"/>
    <p:sldId id="881" r:id="rId30"/>
    <p:sldId id="882" r:id="rId31"/>
    <p:sldId id="883" r:id="rId32"/>
    <p:sldId id="884" r:id="rId33"/>
    <p:sldId id="885" r:id="rId34"/>
    <p:sldId id="886" r:id="rId35"/>
    <p:sldId id="887" r:id="rId36"/>
    <p:sldId id="888"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57"/>
            <p14:sldId id="858"/>
            <p14:sldId id="859"/>
            <p14:sldId id="860"/>
            <p14:sldId id="861"/>
            <p14:sldId id="862"/>
            <p14:sldId id="863"/>
            <p14:sldId id="864"/>
            <p14:sldId id="865"/>
            <p14:sldId id="866"/>
            <p14:sldId id="867"/>
            <p14:sldId id="868"/>
            <p14:sldId id="869"/>
            <p14:sldId id="870"/>
            <p14:sldId id="871"/>
            <p14:sldId id="875"/>
            <p14:sldId id="876"/>
            <p14:sldId id="877"/>
            <p14:sldId id="872"/>
            <p14:sldId id="878"/>
            <p14:sldId id="873"/>
            <p14:sldId id="879"/>
            <p14:sldId id="874"/>
            <p14:sldId id="880"/>
            <p14:sldId id="881"/>
            <p14:sldId id="882"/>
            <p14:sldId id="883"/>
            <p14:sldId id="884"/>
            <p14:sldId id="885"/>
            <p14:sldId id="886"/>
            <p14:sldId id="887"/>
            <p14:sldId id="888"/>
          </p14:sldIdLst>
        </p14:section>
        <p14:section name="General Template Guidance" id="{E5C52BF2-188A-1B4E-BB6B-6481F099BAD7}">
          <p14:sldIdLst/>
        </p14:section>
        <p14:section name="Template Slides" id="{E555AFF3-C36A-5C46-991B-C98B2B7676A9}">
          <p14:sldIdLst/>
        </p14:section>
        <p14:section name="Larger Format Slides" id="{A309C4D8-5011-0842-96D3-E8DC2D1141C0}">
          <p14:sldIdLst/>
        </p14:section>
        <p14:section name="Ending Page" id="{213127BF-D436-1B4E-B35A-563E439A88AD}">
          <p14:sldIdLst/>
        </p14:section>
        <p14:section name="Icons" id="{57FCAB14-04B3-6344-8D1A-E481CA28756E}">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4693B-A867-4D77-86B8-9F9E3BFB00A2}" v="465" dt="2021-08-25T13:43:39.634"/>
    <p1510:client id="{3B21CBB2-7D34-4779-9DAE-717645C76080}" v="4462" dt="2021-08-25T13:27:31.045"/>
    <p1510:client id="{74CB98AC-CD57-4341-A65F-8A67B8DCEAC0}" v="165" dt="2021-08-25T07:10:34.994"/>
    <p1510:client id="{8AA9167F-1308-42E7-AF47-28AA07941B2A}" v="767" dt="2021-08-25T09:08:24.252"/>
    <p1510:client id="{B3F1D175-0EBE-4F59-86C3-282ACC5E650A}" v="3453" dt="2021-08-25T08:34:40.611"/>
    <p1510:client id="{C206E4D9-6762-4F2B-981A-7C8965677AC4}" v="779" dt="2021-08-30T07:43:19.386"/>
    <p1510:client id="{D816F160-3ACD-4DA1-A7ED-30368CA6AF06}" v="6" dt="2021-08-26T06:37:04.6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20"/>
        <p:guide pos="7680"/>
        <p:guide orient="horz" pos="8357"/>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67507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7782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54580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1519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6899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5415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034788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79133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98356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52842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16453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1260098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34717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15519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6896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775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620631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837888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51147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50688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570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033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27339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179887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59619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429200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5421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61764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9880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04433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6427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44510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p:bg>
      <p:bgRef idx="1001">
        <a:schemeClr val="bg1"/>
      </p:bgRef>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7" name="Picture 6">
            <a:extLst>
              <a:ext uri="{FF2B5EF4-FFF2-40B4-BE49-F238E27FC236}">
                <a16:creationId xmlns:a16="http://schemas.microsoft.com/office/drawing/2014/main" id="{014415AC-FD0D-AB46-9A8D-142155489DA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a:solidFill>
                  <a:srgbClr val="FFFFFF"/>
                </a:solidFill>
                <a:latin typeface="+mn-lt"/>
                <a:ea typeface="+mn-ea"/>
                <a:cs typeface="+mn-cs"/>
                <a:sym typeface="Helvetica"/>
              </a:rPr>
              <a:t>Client Name  </a:t>
            </a:r>
            <a:r>
              <a:rPr b="0" i="0">
                <a:solidFill>
                  <a:srgbClr val="FFFFFF"/>
                </a:solidFill>
                <a:latin typeface="Arial" panose="020B0604020202020204" pitchFamily="34" charset="0"/>
                <a:cs typeface="Arial" panose="020B0604020202020204" pitchFamily="34" charset="0"/>
              </a:rPr>
              <a:t>Presentation Title  -  </a:t>
            </a:r>
            <a:r>
              <a:rPr b="1">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2"/>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9" r:id="rId9"/>
    <p:sldLayoutId id="2147483660" r:id="rId10"/>
  </p:sldLayoutIdLst>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s://zenodo.org/record/1240586#.YSS1Xo4zZPZ"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23.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4.tif"/><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24.tif"/></Relationships>
</file>

<file path=ppt/slides/_rels/slide32.xml.rels><?xml version="1.0" encoding="UTF-8" standalone="yes"?>
<Relationships xmlns="http://schemas.openxmlformats.org/package/2006/relationships"><Relationship Id="rId8" Type="http://schemas.openxmlformats.org/officeDocument/2006/relationships/hyperlink" Target="https://help.talend.com/r/MW~bv2NtBd_sCQPsRNN2pA/lCqoKBO1L5I3HJrhQ49C8g" TargetMode="External"/><Relationship Id="rId3" Type="http://schemas.openxmlformats.org/officeDocument/2006/relationships/hyperlink" Target="https://www.kaggle.com/clementmsika/mubi-sqlite-database-for-movie-lovers" TargetMode="External"/><Relationship Id="rId7" Type="http://schemas.openxmlformats.org/officeDocument/2006/relationships/hyperlink" Target="https://www.tableau.co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sqlite.org/docs.html" TargetMode="External"/><Relationship Id="rId5" Type="http://schemas.openxmlformats.org/officeDocument/2006/relationships/hyperlink" Target="https://www.postgresql.org/docs/13/index.html" TargetMode="External"/><Relationship Id="rId10" Type="http://schemas.openxmlformats.org/officeDocument/2006/relationships/image" Target="../media/image5.png"/><Relationship Id="rId4" Type="http://schemas.openxmlformats.org/officeDocument/2006/relationships/hyperlink" Target="https://zenodo.org/record/1240586#.YSS1Xo4zZPZ" TargetMode="External"/><Relationship Id="rId9" Type="http://schemas.openxmlformats.org/officeDocument/2006/relationships/hyperlink" Target="https://dbeaver.com/docs/wiki/"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lementmsika/mubi-sqlite-database-for-movie-lov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t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5" name="Additional chapter intro…"/>
          <p:cNvSpPr txBox="1"/>
          <p:nvPr/>
        </p:nvSpPr>
        <p:spPr>
          <a:xfrm>
            <a:off x="1465766" y="8933541"/>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pPr>
            <a:r>
              <a:rPr lang="ro-RO">
                <a:cs typeface="Arial"/>
              </a:rPr>
              <a:t>MUBI Platform Database Project</a:t>
            </a:r>
          </a:p>
        </p:txBody>
      </p:sp>
      <p:sp>
        <p:nvSpPr>
          <p:cNvPr id="456" name="The background is different"/>
          <p:cNvSpPr txBox="1"/>
          <p:nvPr/>
        </p:nvSpPr>
        <p:spPr>
          <a:xfrm>
            <a:off x="1273993" y="10352374"/>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endParaRPr lang="ro-RO">
              <a:cs typeface="Arial"/>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6AFD0CAB-2208-4792-9505-D119250DBB9E}"/>
              </a:ext>
            </a:extLst>
          </p:cNvPr>
          <p:cNvPicPr>
            <a:picLocks noChangeAspect="1"/>
          </p:cNvPicPr>
          <p:nvPr/>
        </p:nvPicPr>
        <p:blipFill>
          <a:blip r:embed="rId5"/>
          <a:stretch>
            <a:fillRect/>
          </a:stretch>
        </p:blipFill>
        <p:spPr>
          <a:xfrm>
            <a:off x="20622665" y="765273"/>
            <a:ext cx="2716610" cy="914310"/>
          </a:xfrm>
          <a:prstGeom prst="rect">
            <a:avLst/>
          </a:prstGeom>
          <a:ln w="12700">
            <a:miter lim="400000"/>
          </a:ln>
        </p:spPr>
      </p:pic>
      <p:sp>
        <p:nvSpPr>
          <p:cNvPr id="4" name="SUB TITLE">
            <a:extLst>
              <a:ext uri="{FF2B5EF4-FFF2-40B4-BE49-F238E27FC236}">
                <a16:creationId xmlns:a16="http://schemas.microsoft.com/office/drawing/2014/main" id="{97AA48DC-8411-404C-B618-A9616DAF818F}"/>
              </a:ext>
            </a:extLst>
          </p:cNvPr>
          <p:cNvSpPr txBox="1"/>
          <p:nvPr/>
        </p:nvSpPr>
        <p:spPr>
          <a:xfrm>
            <a:off x="1471360" y="10175881"/>
            <a:ext cx="8699568"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defTabSz="825500">
              <a:lnSpc>
                <a:spcPct val="90000"/>
              </a:lnSpc>
              <a:spcBef>
                <a:spcPts val="3200"/>
              </a:spcBef>
              <a:defRPr spc="197">
                <a:solidFill>
                  <a:srgbClr val="DE411B"/>
                </a:solidFill>
              </a:defRPr>
            </a:lvl1pPr>
          </a:lstStyle>
          <a:p>
            <a:r>
              <a:rPr lang="en-GB" cap="none" spc="180" err="1">
                <a:latin typeface="Arial"/>
                <a:cs typeface="Arial"/>
              </a:rPr>
              <a:t>Batalan</a:t>
            </a:r>
            <a:r>
              <a:rPr lang="en-GB" cap="none" spc="180">
                <a:latin typeface="Arial"/>
                <a:cs typeface="Arial"/>
              </a:rPr>
              <a:t> Vlad</a:t>
            </a:r>
          </a:p>
        </p:txBody>
      </p:sp>
      <p:sp>
        <p:nvSpPr>
          <p:cNvPr id="5" name="Text size 18 character spacing 11%">
            <a:extLst>
              <a:ext uri="{FF2B5EF4-FFF2-40B4-BE49-F238E27FC236}">
                <a16:creationId xmlns:a16="http://schemas.microsoft.com/office/drawing/2014/main" id="{E051C0F5-7416-4203-9B3C-B45E966677EC}"/>
              </a:ext>
            </a:extLst>
          </p:cNvPr>
          <p:cNvSpPr txBox="1"/>
          <p:nvPr/>
        </p:nvSpPr>
        <p:spPr>
          <a:xfrm>
            <a:off x="1475678" y="10523794"/>
            <a:ext cx="8736217" cy="4476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spAutoFit/>
          </a:bodyPr>
          <a:lstStyle>
            <a:lvl1pPr defTabSz="821531">
              <a:lnSpc>
                <a:spcPct val="100000"/>
              </a:lnSpc>
              <a:spcBef>
                <a:spcPts val="2000"/>
              </a:spcBef>
              <a:defRPr sz="2000" b="0" cap="none" spc="0">
                <a:latin typeface="Helvetica Light"/>
                <a:ea typeface="Helvetica Light"/>
                <a:cs typeface="Helvetica Light"/>
                <a:sym typeface="Helvetica Light"/>
              </a:defRPr>
            </a:lvl1pPr>
          </a:lstStyle>
          <a:p>
            <a:r>
              <a:rPr lang="en-GB">
                <a:latin typeface="Arial"/>
                <a:cs typeface="Arial"/>
              </a:rPr>
              <a:t>Database Engineer Intern</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19286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10</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3</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Realizarea structurii normalizate a tabelelor</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id="{835C3B47-3868-4790-B2BE-D45D7D3BB587}"/>
              </a:ext>
            </a:extLst>
          </p:cNvPr>
          <p:cNvPicPr>
            <a:picLocks noChangeAspect="1"/>
          </p:cNvPicPr>
          <p:nvPr/>
        </p:nvPicPr>
        <p:blipFill>
          <a:blip r:embed="rId4"/>
          <a:stretch>
            <a:fillRect/>
          </a:stretch>
        </p:blipFill>
        <p:spPr>
          <a:xfrm>
            <a:off x="13062436" y="4604501"/>
            <a:ext cx="10339820" cy="7445086"/>
          </a:xfrm>
          <a:prstGeom prst="rect">
            <a:avLst/>
          </a:prstGeom>
        </p:spPr>
      </p:pic>
      <p:pic>
        <p:nvPicPr>
          <p:cNvPr id="7" name="Imagine 10" descr="O imagine care conține masă&#10;&#10;Descriere generată automat">
            <a:extLst>
              <a:ext uri="{FF2B5EF4-FFF2-40B4-BE49-F238E27FC236}">
                <a16:creationId xmlns:a16="http://schemas.microsoft.com/office/drawing/2014/main" id="{76F953FF-EC86-4435-A3AF-99373260AF05}"/>
              </a:ext>
            </a:extLst>
          </p:cNvPr>
          <p:cNvPicPr>
            <a:picLocks noChangeAspect="1"/>
          </p:cNvPicPr>
          <p:nvPr/>
        </p:nvPicPr>
        <p:blipFill>
          <a:blip r:embed="rId5"/>
          <a:stretch>
            <a:fillRect/>
          </a:stretch>
        </p:blipFill>
        <p:spPr>
          <a:xfrm>
            <a:off x="1045573" y="4890774"/>
            <a:ext cx="7817427" cy="7577710"/>
          </a:xfrm>
          <a:prstGeom prst="rect">
            <a:avLst/>
          </a:prstGeom>
        </p:spPr>
      </p:pic>
      <p:sp>
        <p:nvSpPr>
          <p:cNvPr id="11" name="Săgeată: dreapta 10">
            <a:extLst>
              <a:ext uri="{FF2B5EF4-FFF2-40B4-BE49-F238E27FC236}">
                <a16:creationId xmlns:a16="http://schemas.microsoft.com/office/drawing/2014/main" id="{B6D54C55-5E76-4662-9BC2-6D9E1C76B36B}"/>
              </a:ext>
            </a:extLst>
          </p:cNvPr>
          <p:cNvSpPr/>
          <p:nvPr/>
        </p:nvSpPr>
        <p:spPr>
          <a:xfrm>
            <a:off x="10531077" y="8304337"/>
            <a:ext cx="1619180" cy="77904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
        <p:nvSpPr>
          <p:cNvPr id="12" name="Title Goes Here">
            <a:extLst>
              <a:ext uri="{FF2B5EF4-FFF2-40B4-BE49-F238E27FC236}">
                <a16:creationId xmlns:a16="http://schemas.microsoft.com/office/drawing/2014/main" id="{4DB961B0-98A6-4F47-A288-C3F00A362C52}"/>
              </a:ext>
            </a:extLst>
          </p:cNvPr>
          <p:cNvSpPr txBox="1"/>
          <p:nvPr/>
        </p:nvSpPr>
        <p:spPr>
          <a:xfrm>
            <a:off x="1735273" y="3406978"/>
            <a:ext cx="755816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ro-RO" sz="4000" dirty="0" err="1">
                <a:cs typeface="Arial"/>
              </a:rPr>
              <a:t>Dataset</a:t>
            </a:r>
            <a:r>
              <a:rPr lang="ro-RO" sz="4000" dirty="0">
                <a:cs typeface="Arial"/>
              </a:rPr>
              <a:t> </a:t>
            </a:r>
            <a:r>
              <a:rPr lang="ro-RO" sz="4000" dirty="0" err="1">
                <a:cs typeface="Arial"/>
              </a:rPr>
              <a:t>raw</a:t>
            </a:r>
            <a:endParaRPr lang="ro-RO" dirty="0" err="1"/>
          </a:p>
        </p:txBody>
      </p:sp>
      <p:sp>
        <p:nvSpPr>
          <p:cNvPr id="15" name="Title Goes Here">
            <a:extLst>
              <a:ext uri="{FF2B5EF4-FFF2-40B4-BE49-F238E27FC236}">
                <a16:creationId xmlns:a16="http://schemas.microsoft.com/office/drawing/2014/main" id="{D5AE00E0-676C-4D49-ACF6-EE6722663F7E}"/>
              </a:ext>
            </a:extLst>
          </p:cNvPr>
          <p:cNvSpPr txBox="1"/>
          <p:nvPr/>
        </p:nvSpPr>
        <p:spPr>
          <a:xfrm>
            <a:off x="13070693" y="3404298"/>
            <a:ext cx="10346392"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ro-RO" sz="4000" dirty="0" err="1">
                <a:cs typeface="Arial"/>
              </a:rPr>
              <a:t>Dataset</a:t>
            </a:r>
            <a:r>
              <a:rPr lang="ro-RO" sz="4000" dirty="0">
                <a:cs typeface="Arial"/>
              </a:rPr>
              <a:t> normalizat</a:t>
            </a:r>
            <a:endParaRPr lang="ro-RO" dirty="0"/>
          </a:p>
        </p:txBody>
      </p:sp>
    </p:spTree>
    <p:extLst>
      <p:ext uri="{BB962C8B-B14F-4D97-AF65-F5344CB8AC3E}">
        <p14:creationId xmlns:p14="http://schemas.microsoft.com/office/powerpoint/2010/main" val="30880089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4</a:t>
            </a: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dirty="0">
                <a:cs typeface="Arial"/>
              </a:rPr>
              <a:t>Alegerea unui </a:t>
            </a:r>
            <a:r>
              <a:rPr lang="ro-RO" dirty="0" err="1">
                <a:cs typeface="Arial"/>
              </a:rPr>
              <a:t>tool</a:t>
            </a:r>
            <a:r>
              <a:rPr lang="ro-RO" dirty="0">
                <a:cs typeface="Arial"/>
              </a:rPr>
              <a:t> potrivit de ETL</a:t>
            </a: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8439645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3178069" cy="6581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err="1">
                <a:latin typeface="Arial"/>
                <a:ea typeface="+mn-lt"/>
                <a:cs typeface="+mn-lt"/>
              </a:rPr>
              <a:t>Restricții</a:t>
            </a:r>
            <a:r>
              <a:rPr lang="en-US" sz="2800" dirty="0">
                <a:latin typeface="Arial"/>
                <a:ea typeface="+mn-lt"/>
                <a:cs typeface="+mn-lt"/>
              </a:rPr>
              <a:t> </a:t>
            </a:r>
            <a:r>
              <a:rPr lang="en-US" sz="2800" dirty="0" err="1">
                <a:latin typeface="Arial"/>
                <a:ea typeface="+mn-lt"/>
                <a:cs typeface="+mn-lt"/>
              </a:rPr>
              <a:t>impuse</a:t>
            </a:r>
            <a:r>
              <a:rPr lang="en-US" sz="2800" dirty="0">
                <a:latin typeface="Arial"/>
                <a:ea typeface="+mn-lt"/>
                <a:cs typeface="+mn-lt"/>
              </a:rPr>
              <a:t>:</a:t>
            </a: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800" b="0" cap="none" spc="0" dirty="0" err="1">
                <a:latin typeface="Arial"/>
                <a:ea typeface="+mn-lt"/>
                <a:cs typeface="+mn-lt"/>
              </a:rPr>
              <a:t>Tabela</a:t>
            </a:r>
            <a:r>
              <a:rPr lang="en-US" sz="2800" b="0" cap="none" spc="0" dirty="0">
                <a:latin typeface="Arial"/>
                <a:ea typeface="+mn-lt"/>
                <a:cs typeface="+mn-lt"/>
              </a:rPr>
              <a:t> "ratings" </a:t>
            </a:r>
            <a:r>
              <a:rPr lang="en-US" sz="2800" b="0" cap="none" spc="0" dirty="0" err="1">
                <a:latin typeface="Arial"/>
                <a:ea typeface="+mn-lt"/>
                <a:cs typeface="+mn-lt"/>
              </a:rPr>
              <a:t>conține</a:t>
            </a:r>
            <a:r>
              <a:rPr lang="en-US" sz="2800" b="0" cap="none" spc="0" dirty="0">
                <a:latin typeface="Arial"/>
                <a:ea typeface="+mn-lt"/>
                <a:cs typeface="+mn-lt"/>
              </a:rPr>
              <a:t> un </a:t>
            </a:r>
            <a:r>
              <a:rPr lang="en-US" sz="2800" b="0" cap="none" spc="0" dirty="0" err="1">
                <a:latin typeface="Arial"/>
                <a:ea typeface="+mn-lt"/>
                <a:cs typeface="+mn-lt"/>
              </a:rPr>
              <a:t>volum</a:t>
            </a:r>
            <a:r>
              <a:rPr lang="en-US" sz="2800" b="0" cap="none" spc="0" dirty="0">
                <a:latin typeface="Arial"/>
                <a:ea typeface="+mn-lt"/>
                <a:cs typeface="+mn-lt"/>
              </a:rPr>
              <a:t> mare de date ale </a:t>
            </a:r>
            <a:r>
              <a:rPr lang="en-US" sz="2800" b="0" cap="none" spc="0" dirty="0" err="1">
                <a:latin typeface="Arial"/>
                <a:ea typeface="+mn-lt"/>
                <a:cs typeface="+mn-lt"/>
              </a:rPr>
              <a:t>căror</a:t>
            </a:r>
            <a:r>
              <a:rPr lang="en-US" sz="2800" b="0" cap="none" spc="0" dirty="0">
                <a:latin typeface="Arial"/>
                <a:ea typeface="+mn-lt"/>
                <a:cs typeface="+mn-lt"/>
              </a:rPr>
              <a:t> </a:t>
            </a:r>
            <a:r>
              <a:rPr lang="en-US" sz="2800" b="0" cap="none" spc="0" dirty="0" err="1">
                <a:latin typeface="Arial"/>
                <a:ea typeface="+mn-lt"/>
                <a:cs typeface="+mn-lt"/>
              </a:rPr>
              <a:t>procesări</a:t>
            </a:r>
            <a:r>
              <a:rPr lang="en-US" sz="2800" b="0" cap="none" spc="0" dirty="0">
                <a:latin typeface="Arial"/>
                <a:ea typeface="+mn-lt"/>
                <a:cs typeface="+mn-lt"/>
              </a:rPr>
              <a:t> sunt </a:t>
            </a:r>
            <a:r>
              <a:rPr lang="en-US" sz="2800" b="0" cap="none" spc="0" dirty="0" err="1">
                <a:latin typeface="Arial"/>
                <a:ea typeface="+mn-lt"/>
                <a:cs typeface="+mn-lt"/>
              </a:rPr>
              <a:t>costisitoare</a:t>
            </a:r>
            <a:r>
              <a:rPr lang="en-US" sz="2800" b="0" cap="none" spc="0" dirty="0">
                <a:latin typeface="Arial"/>
                <a:ea typeface="+mn-lt"/>
                <a:cs typeface="+mn-lt"/>
              </a:rPr>
              <a:t> de </a:t>
            </a:r>
            <a:r>
              <a:rPr lang="en-US" sz="2800" b="0" cap="none" spc="0" dirty="0" err="1">
                <a:latin typeface="Arial"/>
                <a:ea typeface="+mn-lt"/>
                <a:cs typeface="+mn-lt"/>
              </a:rPr>
              <a:t>timp.</a:t>
            </a:r>
            <a:endParaRPr lang="en-US" sz="2800" b="0" cap="none" spc="0" dirty="0">
              <a:latin typeface="Arial"/>
              <a:ea typeface="+mn-lt"/>
              <a:cs typeface="+mn-lt"/>
            </a:endParaRP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dirty="0" err="1">
                <a:latin typeface="Arial"/>
                <a:cs typeface="Arial"/>
              </a:rPr>
              <a:t>Performanța</a:t>
            </a:r>
            <a:r>
              <a:rPr lang="en-US" sz="2400" dirty="0">
                <a:latin typeface="Arial"/>
                <a:cs typeface="Arial"/>
              </a:rPr>
              <a:t> cu care </a:t>
            </a:r>
            <a:r>
              <a:rPr lang="en-US" sz="2400" dirty="0" err="1">
                <a:latin typeface="Arial"/>
                <a:cs typeface="Arial"/>
              </a:rPr>
              <a:t>execută</a:t>
            </a:r>
            <a:r>
              <a:rPr lang="en-US" sz="2400" dirty="0">
                <a:latin typeface="Arial"/>
                <a:cs typeface="Arial"/>
              </a:rPr>
              <a:t> query-urile (de </a:t>
            </a:r>
            <a:r>
              <a:rPr lang="en-US" sz="2400" dirty="0" err="1">
                <a:latin typeface="Arial"/>
                <a:cs typeface="Arial"/>
              </a:rPr>
              <a:t>exemplu</a:t>
            </a:r>
            <a:r>
              <a:rPr lang="en-US" sz="2400" dirty="0">
                <a:latin typeface="Arial"/>
                <a:cs typeface="Arial"/>
              </a:rPr>
              <a:t>: join </a:t>
            </a:r>
            <a:r>
              <a:rPr lang="en-US" sz="2400" dirty="0" err="1">
                <a:latin typeface="Arial"/>
                <a:cs typeface="Arial"/>
              </a:rPr>
              <a:t>între</a:t>
            </a:r>
            <a:r>
              <a:rPr lang="en-US" sz="2400" dirty="0">
                <a:latin typeface="Arial"/>
                <a:cs typeface="Arial"/>
              </a:rPr>
              <a:t> </a:t>
            </a:r>
            <a:r>
              <a:rPr lang="en-US" sz="2400" dirty="0" err="1">
                <a:latin typeface="Arial"/>
                <a:cs typeface="Arial"/>
              </a:rPr>
              <a:t>tabele</a:t>
            </a:r>
            <a:r>
              <a:rPr lang="en-US" sz="2400" dirty="0">
                <a:latin typeface="Arial"/>
                <a:cs typeface="Arial"/>
              </a:rPr>
              <a:t>) </a:t>
            </a:r>
            <a:r>
              <a:rPr lang="en-US" sz="2400" dirty="0" err="1">
                <a:latin typeface="Arial"/>
                <a:cs typeface="Arial"/>
              </a:rPr>
              <a:t>este</a:t>
            </a:r>
            <a:r>
              <a:rPr lang="en-US" sz="2400" dirty="0">
                <a:latin typeface="Arial"/>
                <a:cs typeface="Arial"/>
              </a:rPr>
              <a:t> o </a:t>
            </a:r>
            <a:r>
              <a:rPr lang="en-US" sz="2400" dirty="0" err="1">
                <a:latin typeface="Arial"/>
                <a:cs typeface="Arial"/>
              </a:rPr>
              <a:t>caracteristică</a:t>
            </a:r>
            <a:r>
              <a:rPr lang="en-US" sz="2400" dirty="0">
                <a:latin typeface="Arial"/>
                <a:cs typeface="Arial"/>
              </a:rPr>
              <a:t> care </a:t>
            </a:r>
            <a:r>
              <a:rPr lang="en-US" sz="2400" dirty="0" err="1">
                <a:latin typeface="Arial"/>
                <a:cs typeface="Arial"/>
              </a:rPr>
              <a:t>trebuie</a:t>
            </a:r>
            <a:r>
              <a:rPr lang="en-US" sz="2400" dirty="0">
                <a:latin typeface="Arial"/>
                <a:cs typeface="Arial"/>
              </a:rPr>
              <a:t> </a:t>
            </a:r>
            <a:r>
              <a:rPr lang="en-US" sz="2400" dirty="0" err="1">
                <a:latin typeface="Arial"/>
                <a:cs typeface="Arial"/>
              </a:rPr>
              <a:t>luată</a:t>
            </a:r>
            <a:r>
              <a:rPr lang="en-US" sz="2400" dirty="0">
                <a:latin typeface="Arial"/>
                <a:cs typeface="Arial"/>
              </a:rPr>
              <a:t> </a:t>
            </a:r>
            <a:r>
              <a:rPr lang="en-US" sz="2400" dirty="0" err="1">
                <a:latin typeface="Arial"/>
                <a:cs typeface="Arial"/>
              </a:rPr>
              <a:t>în</a:t>
            </a:r>
            <a:r>
              <a:rPr lang="en-US" sz="2400" dirty="0">
                <a:latin typeface="Arial"/>
                <a:cs typeface="Arial"/>
              </a:rPr>
              <a:t> </a:t>
            </a:r>
            <a:r>
              <a:rPr lang="en-US" sz="2400" dirty="0" err="1">
                <a:latin typeface="Arial"/>
                <a:cs typeface="Arial"/>
              </a:rPr>
              <a:t>considerare</a:t>
            </a:r>
            <a:r>
              <a:rPr lang="en-US" sz="2400" dirty="0">
                <a:latin typeface="Arial"/>
                <a:cs typeface="Arial"/>
              </a:rPr>
              <a:t>.</a:t>
            </a: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Tool-ul ales </a:t>
            </a:r>
            <a:r>
              <a:rPr lang="en-US" sz="2800" dirty="0" err="1">
                <a:latin typeface="Arial"/>
                <a:cs typeface="Arial"/>
              </a:rPr>
              <a:t>trebuie</a:t>
            </a:r>
            <a:r>
              <a:rPr lang="en-US" sz="2800" dirty="0">
                <a:latin typeface="Arial"/>
                <a:cs typeface="Arial"/>
              </a:rPr>
              <a:t> </a:t>
            </a:r>
            <a:r>
              <a:rPr lang="en-US" sz="2800" dirty="0" err="1">
                <a:latin typeface="Arial"/>
                <a:cs typeface="Arial"/>
              </a:rPr>
              <a:t>să</a:t>
            </a:r>
            <a:r>
              <a:rPr lang="en-US" sz="2800" dirty="0">
                <a:latin typeface="Arial"/>
                <a:cs typeface="Arial"/>
              </a:rPr>
              <a:t> </a:t>
            </a:r>
            <a:r>
              <a:rPr lang="en-US" sz="2800" dirty="0" err="1">
                <a:latin typeface="Arial"/>
                <a:cs typeface="Arial"/>
              </a:rPr>
              <a:t>suporte</a:t>
            </a:r>
            <a:r>
              <a:rPr lang="en-US" sz="2800" dirty="0">
                <a:latin typeface="Arial"/>
                <a:cs typeface="Arial"/>
              </a:rPr>
              <a:t> import-ul din </a:t>
            </a:r>
            <a:r>
              <a:rPr lang="en-US" sz="2800" dirty="0" err="1">
                <a:latin typeface="Arial"/>
                <a:cs typeface="Arial"/>
              </a:rPr>
              <a:t>mai</a:t>
            </a:r>
            <a:r>
              <a:rPr lang="en-US" sz="2800" dirty="0">
                <a:latin typeface="Arial"/>
                <a:cs typeface="Arial"/>
              </a:rPr>
              <a:t> </a:t>
            </a:r>
            <a:r>
              <a:rPr lang="en-US" sz="2800" dirty="0" err="1">
                <a:latin typeface="Arial"/>
                <a:cs typeface="Arial"/>
              </a:rPr>
              <a:t>multe</a:t>
            </a:r>
            <a:r>
              <a:rPr lang="en-US" sz="2800" dirty="0">
                <a:latin typeface="Arial"/>
                <a:cs typeface="Arial"/>
              </a:rPr>
              <a:t> </a:t>
            </a:r>
            <a:r>
              <a:rPr lang="en-US" sz="2800" dirty="0" err="1">
                <a:latin typeface="Arial"/>
                <a:cs typeface="Arial"/>
              </a:rPr>
              <a:t>tipuri</a:t>
            </a:r>
            <a:r>
              <a:rPr lang="en-US" sz="2800" dirty="0">
                <a:latin typeface="Arial"/>
                <a:cs typeface="Arial"/>
              </a:rPr>
              <a:t> de </a:t>
            </a:r>
            <a:r>
              <a:rPr lang="en-US" sz="2800" dirty="0" err="1">
                <a:latin typeface="Arial"/>
                <a:cs typeface="Arial"/>
              </a:rPr>
              <a:t>surse</a:t>
            </a:r>
            <a:r>
              <a:rPr lang="en-US" sz="2800" dirty="0">
                <a:latin typeface="Arial"/>
                <a:cs typeface="Arial"/>
              </a:rPr>
              <a:t>.</a:t>
            </a: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dirty="0" err="1">
                <a:latin typeface="Arial"/>
                <a:cs typeface="Arial"/>
              </a:rPr>
              <a:t>În</a:t>
            </a:r>
            <a:r>
              <a:rPr lang="en-US" sz="2400" dirty="0">
                <a:latin typeface="Arial"/>
                <a:cs typeface="Arial"/>
              </a:rPr>
              <a:t> </a:t>
            </a:r>
            <a:r>
              <a:rPr lang="en-US" sz="2400" dirty="0" err="1">
                <a:latin typeface="Arial"/>
                <a:cs typeface="Arial"/>
              </a:rPr>
              <a:t>cazul</a:t>
            </a:r>
            <a:r>
              <a:rPr lang="en-US" sz="2400" dirty="0">
                <a:latin typeface="Arial"/>
                <a:cs typeface="Arial"/>
              </a:rPr>
              <a:t> </a:t>
            </a:r>
            <a:r>
              <a:rPr lang="en-US" sz="2400" dirty="0" err="1">
                <a:latin typeface="Arial"/>
                <a:cs typeface="Arial"/>
              </a:rPr>
              <a:t>nostru</a:t>
            </a:r>
            <a:r>
              <a:rPr lang="en-US" sz="2400" dirty="0">
                <a:latin typeface="Arial"/>
                <a:cs typeface="Arial"/>
              </a:rPr>
              <a:t>: </a:t>
            </a:r>
            <a:r>
              <a:rPr lang="en-US" sz="2400" dirty="0" err="1">
                <a:latin typeface="Arial"/>
                <a:cs typeface="Arial"/>
              </a:rPr>
              <a:t>baza</a:t>
            </a:r>
            <a:r>
              <a:rPr lang="en-US" sz="2400" dirty="0">
                <a:latin typeface="Arial"/>
                <a:cs typeface="Arial"/>
              </a:rPr>
              <a:t> de date PostgreSQL </a:t>
            </a:r>
            <a:r>
              <a:rPr lang="en-US" sz="2400" dirty="0" err="1">
                <a:latin typeface="Arial"/>
                <a:cs typeface="Arial"/>
              </a:rPr>
              <a:t>și</a:t>
            </a:r>
            <a:r>
              <a:rPr lang="en-US" sz="2400" dirty="0">
                <a:latin typeface="Arial"/>
                <a:cs typeface="Arial"/>
              </a:rPr>
              <a:t> </a:t>
            </a:r>
            <a:r>
              <a:rPr lang="en-US" sz="2400" dirty="0" err="1">
                <a:latin typeface="Arial"/>
                <a:cs typeface="Arial"/>
              </a:rPr>
              <a:t>fișiere</a:t>
            </a:r>
            <a:r>
              <a:rPr lang="en-US" sz="2400" dirty="0">
                <a:latin typeface="Arial"/>
                <a:cs typeface="Arial"/>
              </a:rPr>
              <a:t> CSV.</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err="1">
                <a:cs typeface="Arial"/>
              </a:rPr>
              <a:t>Talend</a:t>
            </a:r>
            <a:r>
              <a:rPr lang="ro-RO" sz="4000" dirty="0">
                <a:cs typeface="Arial"/>
              </a:rPr>
              <a:t> – </a:t>
            </a:r>
            <a:r>
              <a:rPr lang="ro-RO" sz="4000" dirty="0" err="1">
                <a:cs typeface="Arial"/>
              </a:rPr>
              <a:t>tool-ul</a:t>
            </a:r>
            <a:r>
              <a:rPr lang="ro-RO" sz="4000" dirty="0">
                <a:cs typeface="Arial"/>
              </a:rPr>
              <a:t> potrivit</a:t>
            </a:r>
            <a:endParaRPr lang="ro-RO" dirty="0"/>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12</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t>4</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Alegerea unui </a:t>
            </a:r>
            <a:r>
              <a:rPr lang="ro-RO" sz="2800" b="0" dirty="0" err="1">
                <a:cs typeface="Arial"/>
              </a:rPr>
              <a:t>tool</a:t>
            </a:r>
            <a:r>
              <a:rPr lang="ro-RO" sz="2800" b="0" dirty="0">
                <a:cs typeface="Arial"/>
              </a:rPr>
              <a:t> potrivit de ETL</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a:extLst>
              <a:ext uri="{FF2B5EF4-FFF2-40B4-BE49-F238E27FC236}">
                <a16:creationId xmlns:a16="http://schemas.microsoft.com/office/drawing/2014/main" id="{A8A70D34-B12F-4EF5-A0F2-7F959682235E}"/>
              </a:ext>
            </a:extLst>
          </p:cNvPr>
          <p:cNvPicPr>
            <a:picLocks noChangeAspect="1"/>
          </p:cNvPicPr>
          <p:nvPr/>
        </p:nvPicPr>
        <p:blipFill>
          <a:blip r:embed="rId4"/>
          <a:stretch>
            <a:fillRect/>
          </a:stretch>
        </p:blipFill>
        <p:spPr>
          <a:xfrm>
            <a:off x="16932699" y="5328293"/>
            <a:ext cx="6102927" cy="1512786"/>
          </a:xfrm>
          <a:prstGeom prst="rect">
            <a:avLst/>
          </a:prstGeom>
        </p:spPr>
      </p:pic>
    </p:spTree>
    <p:extLst>
      <p:ext uri="{BB962C8B-B14F-4D97-AF65-F5344CB8AC3E}">
        <p14:creationId xmlns:p14="http://schemas.microsoft.com/office/powerpoint/2010/main" val="187849798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F8954A34-8D47-4BA0-B0EB-BCC97DD7E9B4}"/>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5</a:t>
            </a: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dirty="0">
                <a:cs typeface="Arial"/>
              </a:rPr>
              <a:t>Preprocesare pentru ETL</a:t>
            </a: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373842073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611129"/>
            <a:ext cx="13455159" cy="3157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Am ales </a:t>
            </a:r>
            <a:r>
              <a:rPr lang="en-US" sz="2800" err="1">
                <a:latin typeface="Arial"/>
                <a:cs typeface="Arial"/>
              </a:rPr>
              <a:t>să</a:t>
            </a:r>
            <a:r>
              <a:rPr lang="en-US" sz="2800" dirty="0">
                <a:latin typeface="Arial"/>
                <a:cs typeface="Arial"/>
              </a:rPr>
              <a:t> </a:t>
            </a:r>
            <a:r>
              <a:rPr lang="en-US" sz="2800" err="1">
                <a:latin typeface="Arial"/>
                <a:cs typeface="Arial"/>
              </a:rPr>
              <a:t>folosesc</a:t>
            </a:r>
            <a:r>
              <a:rPr lang="en-US" sz="2800" dirty="0">
                <a:latin typeface="Arial"/>
                <a:cs typeface="Arial"/>
              </a:rPr>
              <a:t> PL/PGSQL </a:t>
            </a:r>
            <a:r>
              <a:rPr lang="en-US" sz="2800" err="1">
                <a:latin typeface="Arial"/>
                <a:cs typeface="Arial"/>
              </a:rPr>
              <a:t>pentru</a:t>
            </a:r>
            <a:r>
              <a:rPr lang="en-US" sz="2800" dirty="0">
                <a:latin typeface="Arial"/>
                <a:cs typeface="Arial"/>
              </a:rPr>
              <a:t> a genera un materialized view care </a:t>
            </a:r>
            <a:r>
              <a:rPr lang="en-US" sz="2800" err="1">
                <a:latin typeface="Arial"/>
                <a:cs typeface="Arial"/>
              </a:rPr>
              <a:t>conține</a:t>
            </a:r>
            <a:r>
              <a:rPr lang="en-US" sz="2800" dirty="0">
                <a:latin typeface="Arial"/>
                <a:cs typeface="Arial"/>
              </a:rPr>
              <a:t> </a:t>
            </a:r>
            <a:r>
              <a:rPr lang="en-US" sz="2800" err="1">
                <a:latin typeface="Arial"/>
                <a:cs typeface="Arial"/>
              </a:rPr>
              <a:t>informațiile</a:t>
            </a:r>
            <a:r>
              <a:rPr lang="en-US" sz="2800" dirty="0">
                <a:latin typeface="Arial"/>
                <a:cs typeface="Arial"/>
              </a:rPr>
              <a:t> </a:t>
            </a:r>
            <a:r>
              <a:rPr lang="en-US" sz="2800" err="1">
                <a:latin typeface="Arial"/>
                <a:cs typeface="Arial"/>
              </a:rPr>
              <a:t>structurate</a:t>
            </a:r>
            <a:r>
              <a:rPr lang="en-US" sz="2800" dirty="0">
                <a:latin typeface="Arial"/>
                <a:cs typeface="Arial"/>
              </a:rPr>
              <a:t> </a:t>
            </a:r>
            <a:r>
              <a:rPr lang="en-US" sz="2800" err="1">
                <a:latin typeface="Arial"/>
                <a:cs typeface="Arial"/>
              </a:rPr>
              <a:t>pentru</a:t>
            </a:r>
            <a:r>
              <a:rPr lang="en-US" sz="2800" dirty="0">
                <a:latin typeface="Arial"/>
                <a:cs typeface="Arial"/>
              </a:rPr>
              <a:t> a fi </a:t>
            </a:r>
            <a:r>
              <a:rPr lang="en-US" sz="2800">
                <a:latin typeface="Arial"/>
                <a:cs typeface="Arial"/>
              </a:rPr>
              <a:t>ușor</a:t>
            </a:r>
            <a:r>
              <a:rPr lang="en-US" sz="2800" dirty="0">
                <a:latin typeface="Arial"/>
                <a:cs typeface="Arial"/>
              </a:rPr>
              <a:t> </a:t>
            </a:r>
            <a:r>
              <a:rPr lang="en-US" sz="2800" err="1">
                <a:latin typeface="Arial"/>
                <a:cs typeface="Arial"/>
              </a:rPr>
              <a:t>transformate</a:t>
            </a:r>
            <a:r>
              <a:rPr lang="en-US" sz="2800">
                <a:latin typeface="Arial"/>
                <a:cs typeface="Arial"/>
              </a:rPr>
              <a:t> în Talend.</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2885058"/>
            <a:ext cx="13740755"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Normalizare la forma normală 1 pentru directorii din tabela "</a:t>
            </a:r>
            <a:r>
              <a:rPr lang="ro-RO" sz="4000" dirty="0" err="1">
                <a:cs typeface="Arial"/>
              </a:rPr>
              <a:t>movies</a:t>
            </a:r>
            <a:r>
              <a:rPr lang="ro-RO" sz="4000" dirty="0">
                <a:cs typeface="Arial"/>
              </a:rPr>
              <a: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14</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t>5</a:t>
            </a:r>
            <a:endParaRPr lang="ro-RO">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Preprocesare pentru ETL</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descr="O imagine care conține text&#10;&#10;Descriere generată automat">
            <a:extLst>
              <a:ext uri="{FF2B5EF4-FFF2-40B4-BE49-F238E27FC236}">
                <a16:creationId xmlns:a16="http://schemas.microsoft.com/office/drawing/2014/main" id="{55B701E7-E64B-4C51-B376-DE2B4CF94AB9}"/>
              </a:ext>
            </a:extLst>
          </p:cNvPr>
          <p:cNvPicPr>
            <a:picLocks noChangeAspect="1"/>
          </p:cNvPicPr>
          <p:nvPr/>
        </p:nvPicPr>
        <p:blipFill>
          <a:blip r:embed="rId4"/>
          <a:stretch>
            <a:fillRect/>
          </a:stretch>
        </p:blipFill>
        <p:spPr>
          <a:xfrm>
            <a:off x="1787181" y="6528693"/>
            <a:ext cx="12717607" cy="2130136"/>
          </a:xfrm>
          <a:prstGeom prst="rect">
            <a:avLst/>
          </a:prstGeom>
        </p:spPr>
      </p:pic>
      <p:sp>
        <p:nvSpPr>
          <p:cNvPr id="1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13A010F1-8238-4F3F-9B73-B49E7593E056}"/>
              </a:ext>
            </a:extLst>
          </p:cNvPr>
          <p:cNvSpPr txBox="1"/>
          <p:nvPr/>
        </p:nvSpPr>
        <p:spPr>
          <a:xfrm>
            <a:off x="1785591" y="6059242"/>
            <a:ext cx="13455159" cy="272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err="1">
                <a:latin typeface="Arial"/>
                <a:cs typeface="Arial"/>
              </a:rPr>
              <a:t>Informația</a:t>
            </a:r>
            <a:r>
              <a:rPr lang="en-US" sz="2800" dirty="0">
                <a:latin typeface="Arial"/>
                <a:cs typeface="Arial"/>
              </a:rPr>
              <a:t> </a:t>
            </a:r>
            <a:r>
              <a:rPr lang="en-US" sz="2800" dirty="0" err="1">
                <a:latin typeface="Arial"/>
                <a:cs typeface="Arial"/>
              </a:rPr>
              <a:t>neprelucrată</a:t>
            </a:r>
            <a:r>
              <a:rPr lang="en-US" sz="2800" dirty="0">
                <a:latin typeface="Arial"/>
                <a:cs typeface="Arial"/>
              </a:rPr>
              <a:t> din </a:t>
            </a:r>
            <a:r>
              <a:rPr lang="en-US" sz="2800" dirty="0" err="1">
                <a:latin typeface="Arial"/>
                <a:cs typeface="Arial"/>
              </a:rPr>
              <a:t>tabela</a:t>
            </a:r>
            <a:r>
              <a:rPr lang="en-US" sz="2800" dirty="0">
                <a:latin typeface="Arial"/>
                <a:cs typeface="Arial"/>
              </a:rPr>
              <a:t> "movies":</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14"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F58206CC-603A-4410-AEC9-79C9B80FFDFF}"/>
              </a:ext>
            </a:extLst>
          </p:cNvPr>
          <p:cNvSpPr txBox="1"/>
          <p:nvPr/>
        </p:nvSpPr>
        <p:spPr>
          <a:xfrm>
            <a:off x="1734593" y="9196007"/>
            <a:ext cx="13455159" cy="2726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err="1">
                <a:latin typeface="Arial"/>
                <a:cs typeface="Arial"/>
              </a:rPr>
              <a:t>Conținutul</a:t>
            </a:r>
            <a:r>
              <a:rPr lang="en-US" sz="2800" dirty="0">
                <a:latin typeface="Arial"/>
                <a:cs typeface="Arial"/>
              </a:rPr>
              <a:t> view-</a:t>
            </a:r>
            <a:r>
              <a:rPr lang="en-US" sz="2800" dirty="0" err="1">
                <a:latin typeface="Arial"/>
                <a:cs typeface="Arial"/>
              </a:rPr>
              <a:t>ului</a:t>
            </a:r>
            <a:r>
              <a:rPr lang="en-US" sz="2800" dirty="0">
                <a:latin typeface="Arial"/>
                <a:cs typeface="Arial"/>
              </a:rPr>
              <a:t> </a:t>
            </a:r>
            <a:r>
              <a:rPr lang="en-US" sz="2800" dirty="0" err="1">
                <a:latin typeface="Arial"/>
                <a:cs typeface="Arial"/>
              </a:rPr>
              <a:t>rezultat</a:t>
            </a:r>
            <a:r>
              <a:rPr lang="en-US" sz="2800" dirty="0">
                <a:latin typeface="Arial"/>
                <a:cs typeface="Arial"/>
              </a:rPr>
              <a:t>:</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2" name="Imagine 6" descr="O imagine care conține masă&#10;&#10;Descriere generată automat">
            <a:extLst>
              <a:ext uri="{FF2B5EF4-FFF2-40B4-BE49-F238E27FC236}">
                <a16:creationId xmlns:a16="http://schemas.microsoft.com/office/drawing/2014/main" id="{973BE04F-71BC-45A6-B147-8495568BB04E}"/>
              </a:ext>
            </a:extLst>
          </p:cNvPr>
          <p:cNvPicPr>
            <a:picLocks noChangeAspect="1"/>
          </p:cNvPicPr>
          <p:nvPr/>
        </p:nvPicPr>
        <p:blipFill>
          <a:blip r:embed="rId5"/>
          <a:stretch>
            <a:fillRect/>
          </a:stretch>
        </p:blipFill>
        <p:spPr>
          <a:xfrm>
            <a:off x="1786512" y="9698573"/>
            <a:ext cx="10467109" cy="3031813"/>
          </a:xfrm>
          <a:prstGeom prst="rect">
            <a:avLst/>
          </a:prstGeom>
        </p:spPr>
      </p:pic>
    </p:spTree>
    <p:extLst>
      <p:ext uri="{BB962C8B-B14F-4D97-AF65-F5344CB8AC3E}">
        <p14:creationId xmlns:p14="http://schemas.microsoft.com/office/powerpoint/2010/main" val="14175533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84471B1-EEE5-48C4-A994-275302EB78BD}"/>
              </a:ext>
            </a:extLst>
          </p:cNvPr>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Job-uri Talend</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76937027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0F75A6BD-31CD-486B-8AFE-3B98F6B998D2}"/>
              </a:ext>
            </a:extLst>
          </p:cNvPr>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16</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Job-uri Talend</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7EAD4236-853D-467D-92E6-E40EC77EE90A}"/>
              </a:ext>
            </a:extLst>
          </p:cNvPr>
          <p:cNvSpPr txBox="1"/>
          <p:nvPr/>
        </p:nvSpPr>
        <p:spPr>
          <a:xfrm>
            <a:off x="1457504" y="2474466"/>
            <a:ext cx="13455159" cy="3811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Este</a:t>
            </a:r>
            <a:r>
              <a:rPr lang="en-US" sz="2800">
                <a:latin typeface="Arial"/>
                <a:ea typeface="+mn-lt"/>
                <a:cs typeface="+mn-lt"/>
              </a:rPr>
              <a:t> importantă ordinea în care sunt transformate informațiile, deoarece acestea </a:t>
            </a:r>
            <a:r>
              <a:rPr lang="en-US" sz="2800" dirty="0">
                <a:latin typeface="Arial"/>
                <a:ea typeface="+mn-lt"/>
                <a:cs typeface="+mn-lt"/>
              </a:rPr>
              <a:t>sunt influențate de constrângerile referențiale. </a:t>
            </a:r>
            <a:endParaRPr lang="en-US" sz="2800">
              <a:latin typeface="Arial"/>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ea typeface="+mn-lt"/>
                <a:cs typeface="+mn-lt"/>
              </a:rPr>
              <a:t>De exemplu, dacă se trimit date in tabela “director_groups”, exista șansa sa existe un director_id care nu are corespondent in tabela “directors” sau un movie_id care să nu </a:t>
            </a:r>
            <a:r>
              <a:rPr lang="en-US" sz="2800">
                <a:latin typeface="Arial"/>
                <a:ea typeface="+mn-lt"/>
                <a:cs typeface="+mn-lt"/>
              </a:rPr>
              <a:t>existe în tabela "movies". Acest lucru prioritizează popularea tabelelor “directors” și </a:t>
            </a:r>
            <a:r>
              <a:rPr lang="en-US" sz="2800" dirty="0">
                <a:latin typeface="Arial"/>
                <a:ea typeface="+mn-lt"/>
                <a:cs typeface="+mn-lt"/>
              </a:rPr>
              <a:t>"movies".</a:t>
            </a:r>
            <a:br>
              <a:rPr lang="en-US" dirty="0"/>
            </a:br>
            <a:endParaRPr lang="en-US"/>
          </a:p>
        </p:txBody>
      </p:sp>
      <p:pic>
        <p:nvPicPr>
          <p:cNvPr id="7" name="Imagine 7">
            <a:extLst>
              <a:ext uri="{FF2B5EF4-FFF2-40B4-BE49-F238E27FC236}">
                <a16:creationId xmlns:a16="http://schemas.microsoft.com/office/drawing/2014/main" id="{6C212FE5-1AF9-404C-A072-633645682CB5}"/>
              </a:ext>
            </a:extLst>
          </p:cNvPr>
          <p:cNvPicPr>
            <a:picLocks noChangeAspect="1"/>
          </p:cNvPicPr>
          <p:nvPr/>
        </p:nvPicPr>
        <p:blipFill>
          <a:blip r:embed="rId4"/>
          <a:stretch>
            <a:fillRect/>
          </a:stretch>
        </p:blipFill>
        <p:spPr>
          <a:xfrm>
            <a:off x="16674493" y="4679670"/>
            <a:ext cx="7169727" cy="3817793"/>
          </a:xfrm>
          <a:prstGeom prst="rect">
            <a:avLst/>
          </a:prstGeom>
        </p:spPr>
      </p:pic>
      <p:pic>
        <p:nvPicPr>
          <p:cNvPr id="11" name="Image" descr="Image">
            <a:extLst>
              <a:ext uri="{FF2B5EF4-FFF2-40B4-BE49-F238E27FC236}">
                <a16:creationId xmlns:a16="http://schemas.microsoft.com/office/drawing/2014/main" id="{E7D2EF8F-4CFB-4604-A899-A131519627BA}"/>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sp>
        <p:nvSpPr>
          <p:cNvPr id="16" name="CasetăText 15">
            <a:extLst>
              <a:ext uri="{FF2B5EF4-FFF2-40B4-BE49-F238E27FC236}">
                <a16:creationId xmlns:a16="http://schemas.microsoft.com/office/drawing/2014/main"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sp>
        <p:nvSpPr>
          <p:cNvPr id="2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82E5FA15-B8D4-4FE0-A329-3F7F04641CE8}"/>
              </a:ext>
            </a:extLst>
          </p:cNvPr>
          <p:cNvSpPr txBox="1"/>
          <p:nvPr/>
        </p:nvSpPr>
        <p:spPr>
          <a:xfrm>
            <a:off x="1423738" y="7454965"/>
            <a:ext cx="1345515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În job-ul "director_migration", sunt populate tabelele "directors" și "director_groups", </a:t>
            </a:r>
            <a:r>
              <a:rPr lang="en-US" sz="2800">
                <a:latin typeface="Arial"/>
                <a:cs typeface="Arial"/>
              </a:rPr>
              <a:t>utilizând view-ul "director_normal_view" creat în etapa anterioară.</a:t>
            </a:r>
          </a:p>
        </p:txBody>
      </p:sp>
      <p:pic>
        <p:nvPicPr>
          <p:cNvPr id="18" name="Imagine 18" descr="O imagine care conține masă&#10;&#10;Descriere generată automat">
            <a:extLst>
              <a:ext uri="{FF2B5EF4-FFF2-40B4-BE49-F238E27FC236}">
                <a16:creationId xmlns:a16="http://schemas.microsoft.com/office/drawing/2014/main" id="{81822D1E-0AD1-43CE-B37A-583FD2496D7B}"/>
              </a:ext>
            </a:extLst>
          </p:cNvPr>
          <p:cNvPicPr>
            <a:picLocks noChangeAspect="1"/>
          </p:cNvPicPr>
          <p:nvPr/>
        </p:nvPicPr>
        <p:blipFill>
          <a:blip r:embed="rId6"/>
          <a:stretch>
            <a:fillRect/>
          </a:stretch>
        </p:blipFill>
        <p:spPr>
          <a:xfrm>
            <a:off x="1430258" y="8482994"/>
            <a:ext cx="13398211" cy="3584863"/>
          </a:xfrm>
          <a:prstGeom prst="rect">
            <a:avLst/>
          </a:prstGeom>
        </p:spPr>
      </p:pic>
      <p:sp>
        <p:nvSpPr>
          <p:cNvPr id="22" name="CasetăText 21">
            <a:extLst>
              <a:ext uri="{FF2B5EF4-FFF2-40B4-BE49-F238E27FC236}">
                <a16:creationId xmlns:a16="http://schemas.microsoft.com/office/drawing/2014/main" id="{DEA7B399-C3D0-47A8-842A-4760B31BF7FA}"/>
              </a:ext>
            </a:extLst>
          </p:cNvPr>
          <p:cNvSpPr txBox="1"/>
          <p:nvPr/>
        </p:nvSpPr>
        <p:spPr>
          <a:xfrm>
            <a:off x="6461613" y="12299146"/>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Director_migration</a:t>
            </a:r>
            <a:endParaRPr lang="ro-RO">
              <a:solidFill>
                <a:schemeClr val="bg2"/>
              </a:solidFill>
            </a:endParaRPr>
          </a:p>
        </p:txBody>
      </p:sp>
    </p:spTree>
    <p:extLst>
      <p:ext uri="{BB962C8B-B14F-4D97-AF65-F5344CB8AC3E}">
        <p14:creationId xmlns:p14="http://schemas.microsoft.com/office/powerpoint/2010/main" val="93646252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0F75A6BD-31CD-486B-8AFE-3B98F6B998D2}"/>
              </a:ext>
            </a:extLst>
          </p:cNvPr>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17</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Job-uri Talend</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7EAD4236-853D-467D-92E6-E40EC77EE90A}"/>
              </a:ext>
            </a:extLst>
          </p:cNvPr>
          <p:cNvSpPr txBox="1"/>
          <p:nvPr/>
        </p:nvSpPr>
        <p:spPr>
          <a:xfrm>
            <a:off x="1457504" y="2233230"/>
            <a:ext cx="13455159"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Pentru următoarele job-uri, se utilizează o mapare simplă, maxim o componentă </a:t>
            </a:r>
            <a:r>
              <a:rPr lang="en-US" sz="2800">
                <a:latin typeface="Arial"/>
                <a:cs typeface="Arial"/>
              </a:rPr>
              <a:t>care asigura unicitatea rândului.</a:t>
            </a:r>
            <a:br>
              <a:rPr lang="en-US" dirty="0"/>
            </a:br>
            <a:endParaRPr lang="en-US"/>
          </a:p>
        </p:txBody>
      </p:sp>
      <p:pic>
        <p:nvPicPr>
          <p:cNvPr id="7" name="Imagine 7">
            <a:extLst>
              <a:ext uri="{FF2B5EF4-FFF2-40B4-BE49-F238E27FC236}">
                <a16:creationId xmlns:a16="http://schemas.microsoft.com/office/drawing/2014/main" id="{6C212FE5-1AF9-404C-A072-633645682CB5}"/>
              </a:ext>
            </a:extLst>
          </p:cNvPr>
          <p:cNvPicPr>
            <a:picLocks noChangeAspect="1"/>
          </p:cNvPicPr>
          <p:nvPr/>
        </p:nvPicPr>
        <p:blipFill>
          <a:blip r:embed="rId4"/>
          <a:stretch>
            <a:fillRect/>
          </a:stretch>
        </p:blipFill>
        <p:spPr>
          <a:xfrm>
            <a:off x="16674493" y="4679670"/>
            <a:ext cx="7169727" cy="3817793"/>
          </a:xfrm>
          <a:prstGeom prst="rect">
            <a:avLst/>
          </a:prstGeom>
        </p:spPr>
      </p:pic>
      <p:pic>
        <p:nvPicPr>
          <p:cNvPr id="11" name="Image" descr="Image">
            <a:extLst>
              <a:ext uri="{FF2B5EF4-FFF2-40B4-BE49-F238E27FC236}">
                <a16:creationId xmlns:a16="http://schemas.microsoft.com/office/drawing/2014/main" id="{E7D2EF8F-4CFB-4604-A899-A131519627BA}"/>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sp>
        <p:nvSpPr>
          <p:cNvPr id="16" name="CasetăText 15">
            <a:extLst>
              <a:ext uri="{FF2B5EF4-FFF2-40B4-BE49-F238E27FC236}">
                <a16:creationId xmlns:a16="http://schemas.microsoft.com/office/drawing/2014/main"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sp>
        <p:nvSpPr>
          <p:cNvPr id="22" name="CasetăText 21">
            <a:extLst>
              <a:ext uri="{FF2B5EF4-FFF2-40B4-BE49-F238E27FC236}">
                <a16:creationId xmlns:a16="http://schemas.microsoft.com/office/drawing/2014/main" id="{DEA7B399-C3D0-47A8-842A-4760B31BF7FA}"/>
              </a:ext>
            </a:extLst>
          </p:cNvPr>
          <p:cNvSpPr txBox="1"/>
          <p:nvPr/>
        </p:nvSpPr>
        <p:spPr>
          <a:xfrm>
            <a:off x="6254839" y="11902829"/>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Ratings_migration</a:t>
            </a:r>
            <a:endParaRPr lang="ro-RO">
              <a:solidFill>
                <a:schemeClr val="bg2"/>
              </a:solidFill>
            </a:endParaRPr>
          </a:p>
        </p:txBody>
      </p:sp>
      <p:pic>
        <p:nvPicPr>
          <p:cNvPr id="3" name="Imagine 8">
            <a:extLst>
              <a:ext uri="{FF2B5EF4-FFF2-40B4-BE49-F238E27FC236}">
                <a16:creationId xmlns:a16="http://schemas.microsoft.com/office/drawing/2014/main" id="{F79788DC-5088-4E70-9907-7A1FDB561F6F}"/>
              </a:ext>
            </a:extLst>
          </p:cNvPr>
          <p:cNvPicPr>
            <a:picLocks noChangeAspect="1"/>
          </p:cNvPicPr>
          <p:nvPr/>
        </p:nvPicPr>
        <p:blipFill>
          <a:blip r:embed="rId6"/>
          <a:stretch>
            <a:fillRect/>
          </a:stretch>
        </p:blipFill>
        <p:spPr>
          <a:xfrm>
            <a:off x="1274052" y="3485360"/>
            <a:ext cx="12119264" cy="1753466"/>
          </a:xfrm>
          <a:prstGeom prst="rect">
            <a:avLst/>
          </a:prstGeom>
        </p:spPr>
      </p:pic>
      <p:pic>
        <p:nvPicPr>
          <p:cNvPr id="9" name="Imagine 9">
            <a:extLst>
              <a:ext uri="{FF2B5EF4-FFF2-40B4-BE49-F238E27FC236}">
                <a16:creationId xmlns:a16="http://schemas.microsoft.com/office/drawing/2014/main" id="{D9A9A590-EB10-420D-85B3-CA8280B09109}"/>
              </a:ext>
            </a:extLst>
          </p:cNvPr>
          <p:cNvPicPr>
            <a:picLocks noChangeAspect="1"/>
          </p:cNvPicPr>
          <p:nvPr/>
        </p:nvPicPr>
        <p:blipFill>
          <a:blip r:embed="rId7"/>
          <a:stretch>
            <a:fillRect/>
          </a:stretch>
        </p:blipFill>
        <p:spPr>
          <a:xfrm>
            <a:off x="1329646" y="6065439"/>
            <a:ext cx="12113202" cy="3128529"/>
          </a:xfrm>
          <a:prstGeom prst="rect">
            <a:avLst/>
          </a:prstGeom>
        </p:spPr>
      </p:pic>
      <p:pic>
        <p:nvPicPr>
          <p:cNvPr id="10" name="Imagine 11">
            <a:extLst>
              <a:ext uri="{FF2B5EF4-FFF2-40B4-BE49-F238E27FC236}">
                <a16:creationId xmlns:a16="http://schemas.microsoft.com/office/drawing/2014/main" id="{0464D1A5-56A7-4A97-9B41-037F7D95A52F}"/>
              </a:ext>
            </a:extLst>
          </p:cNvPr>
          <p:cNvPicPr>
            <a:picLocks noChangeAspect="1"/>
          </p:cNvPicPr>
          <p:nvPr/>
        </p:nvPicPr>
        <p:blipFill>
          <a:blip r:embed="rId8"/>
          <a:stretch>
            <a:fillRect/>
          </a:stretch>
        </p:blipFill>
        <p:spPr>
          <a:xfrm>
            <a:off x="1274746" y="10115287"/>
            <a:ext cx="12118397" cy="1571625"/>
          </a:xfrm>
          <a:prstGeom prst="rect">
            <a:avLst/>
          </a:prstGeom>
        </p:spPr>
      </p:pic>
      <p:sp>
        <p:nvSpPr>
          <p:cNvPr id="17" name="CasetăText 16">
            <a:extLst>
              <a:ext uri="{FF2B5EF4-FFF2-40B4-BE49-F238E27FC236}">
                <a16:creationId xmlns:a16="http://schemas.microsoft.com/office/drawing/2014/main" id="{DC186090-17CD-43AB-B8C8-BFF985E51D92}"/>
              </a:ext>
            </a:extLst>
          </p:cNvPr>
          <p:cNvSpPr txBox="1"/>
          <p:nvPr/>
        </p:nvSpPr>
        <p:spPr>
          <a:xfrm>
            <a:off x="6255535" y="5269530"/>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Movie_migration</a:t>
            </a:r>
            <a:endParaRPr lang="ro-RO">
              <a:solidFill>
                <a:schemeClr val="bg2"/>
              </a:solidFill>
            </a:endParaRPr>
          </a:p>
        </p:txBody>
      </p:sp>
      <p:sp>
        <p:nvSpPr>
          <p:cNvPr id="19" name="CasetăText 18">
            <a:extLst>
              <a:ext uri="{FF2B5EF4-FFF2-40B4-BE49-F238E27FC236}">
                <a16:creationId xmlns:a16="http://schemas.microsoft.com/office/drawing/2014/main" id="{ADF18936-196F-4401-B5C0-5A4FF1DEF849}"/>
              </a:ext>
            </a:extLst>
          </p:cNvPr>
          <p:cNvSpPr txBox="1"/>
          <p:nvPr/>
        </p:nvSpPr>
        <p:spPr>
          <a:xfrm>
            <a:off x="6256231" y="9181698"/>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Users_migration</a:t>
            </a:r>
            <a:endParaRPr lang="ro-RO">
              <a:solidFill>
                <a:schemeClr val="bg2"/>
              </a:solidFill>
            </a:endParaRPr>
          </a:p>
        </p:txBody>
      </p:sp>
    </p:spTree>
    <p:extLst>
      <p:ext uri="{BB962C8B-B14F-4D97-AF65-F5344CB8AC3E}">
        <p14:creationId xmlns:p14="http://schemas.microsoft.com/office/powerpoint/2010/main" val="170697236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18</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Job-uri Talend</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7EAD4236-853D-467D-92E6-E40EC77EE90A}"/>
              </a:ext>
            </a:extLst>
          </p:cNvPr>
          <p:cNvSpPr txBox="1"/>
          <p:nvPr/>
        </p:nvSpPr>
        <p:spPr>
          <a:xfrm>
            <a:off x="1457504" y="2233230"/>
            <a:ext cx="13455159" cy="134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400">
                <a:latin typeface="Arial"/>
                <a:cs typeface="Arial"/>
              </a:rPr>
              <a:t>Realizarea transformării asupra tabelei "lists" a fost una problematică.</a:t>
            </a:r>
            <a:endParaRPr lang="en-US" sz="2400">
              <a:latin typeface="Helvetica Light"/>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400">
                <a:latin typeface="Arial"/>
              </a:rPr>
              <a:t>Problema principală fiind nevoia de a transforma coloanele care conțin url-uri în rânduri.</a:t>
            </a:r>
            <a:br>
              <a:rPr lang="en-US" dirty="0"/>
            </a:br>
            <a:endParaRPr lang="en-US"/>
          </a:p>
        </p:txBody>
      </p:sp>
      <p:sp>
        <p:nvSpPr>
          <p:cNvPr id="16" name="CasetăText 15">
            <a:extLst>
              <a:ext uri="{FF2B5EF4-FFF2-40B4-BE49-F238E27FC236}">
                <a16:creationId xmlns:a16="http://schemas.microsoft.com/office/drawing/2014/main"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pic>
        <p:nvPicPr>
          <p:cNvPr id="12" name="Image" descr="Image">
            <a:extLst>
              <a:ext uri="{FF2B5EF4-FFF2-40B4-BE49-F238E27FC236}">
                <a16:creationId xmlns:a16="http://schemas.microsoft.com/office/drawing/2014/main" id="{D1B56757-C531-4573-993B-3F6C04270B44}"/>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13" name="Imagine 13" descr="O imagine care conține text&#10;&#10;Descriere generată automat">
            <a:extLst>
              <a:ext uri="{FF2B5EF4-FFF2-40B4-BE49-F238E27FC236}">
                <a16:creationId xmlns:a16="http://schemas.microsoft.com/office/drawing/2014/main" id="{AC38C62A-F8E4-4987-A43A-010BC1A6C9A3}"/>
              </a:ext>
            </a:extLst>
          </p:cNvPr>
          <p:cNvPicPr>
            <a:picLocks noChangeAspect="1"/>
          </p:cNvPicPr>
          <p:nvPr/>
        </p:nvPicPr>
        <p:blipFill>
          <a:blip r:embed="rId4"/>
          <a:stretch>
            <a:fillRect/>
          </a:stretch>
        </p:blipFill>
        <p:spPr>
          <a:xfrm>
            <a:off x="1453448" y="3474016"/>
            <a:ext cx="15960436" cy="1983798"/>
          </a:xfrm>
          <a:prstGeom prst="rect">
            <a:avLst/>
          </a:prstGeom>
        </p:spPr>
      </p:pic>
      <p:sp>
        <p:nvSpPr>
          <p:cNvPr id="2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C111F952-7BD4-4CF7-B11D-AD3DB959695F}"/>
              </a:ext>
            </a:extLst>
          </p:cNvPr>
          <p:cNvSpPr txBox="1"/>
          <p:nvPr/>
        </p:nvSpPr>
        <p:spPr>
          <a:xfrm>
            <a:off x="1458200" y="5835237"/>
            <a:ext cx="13455159" cy="3842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Soluția în Talend:</a:t>
            </a:r>
            <a:endParaRPr lang="en-US" sz="2000">
              <a:latin typeface="Helvetica Light"/>
              <a:cs typeface="Arial"/>
            </a:endParaRPr>
          </a:p>
          <a:p>
            <a:pPr marL="346075" indent="-346075" defTabSz="821531">
              <a:lnSpc>
                <a:spcPct val="100000"/>
              </a:lnSpc>
              <a:spcBef>
                <a:spcPts val="1500"/>
              </a:spcBef>
              <a:buFontTx/>
              <a:buAutoNum type="arabicPeriod"/>
              <a:defRPr sz="2000" b="0" cap="none" spc="0">
                <a:solidFill>
                  <a:srgbClr val="5E5E5E"/>
                </a:solidFill>
                <a:latin typeface="Helvetica Light"/>
                <a:ea typeface="Helvetica Light"/>
                <a:cs typeface="Helvetica Light"/>
                <a:sym typeface="Helvetica Light"/>
              </a:defRPr>
            </a:pPr>
            <a:r>
              <a:rPr lang="en-US">
                <a:latin typeface="Arial"/>
                <a:ea typeface="+mn-lt"/>
                <a:cs typeface="+mn-lt"/>
              </a:rPr>
              <a:t>Se transpun toate coloanele în una singură sub formatul: </a:t>
            </a:r>
            <a:r>
              <a:rPr lang="en-US" i="1">
                <a:latin typeface="Arial"/>
                <a:ea typeface="+mn-lt"/>
                <a:cs typeface="+mn-lt"/>
              </a:rPr>
              <a:t>&lt;url&gt;;1,&lt;cover&gt;;2,&lt;first&gt;;3,&lt;second&gt;;4,&lt;third&gt;;5</a:t>
            </a:r>
            <a:endParaRPr lang="en-US" i="1">
              <a:cs typeface="Arial"/>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a:latin typeface="Arial"/>
                <a:cs typeface="Arial"/>
              </a:rPr>
              <a:t>Procesul este realizat În componenta tMap_2</a:t>
            </a:r>
            <a:endParaRPr lang="en-US"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Se realizeaza normalizare dupa delimitatorul ",".</a:t>
            </a:r>
            <a:endParaRPr lang="en-US">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tMap_3 va împărți fiecare url de format </a:t>
            </a:r>
            <a:r>
              <a:rPr lang="en-US" i="1">
                <a:latin typeface="Arial"/>
                <a:cs typeface="Arial"/>
              </a:rPr>
              <a:t>&lt;url&gt;;&lt;tip_url&gt;</a:t>
            </a:r>
            <a:r>
              <a:rPr lang="en-US">
                <a:latin typeface="Arial"/>
                <a:cs typeface="Arial"/>
              </a:rPr>
              <a:t> în două componente diferite.</a:t>
            </a:r>
            <a:endParaRPr lang="en-US">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Rezultatul va fi inserat în tabelele normalizate.</a:t>
            </a:r>
            <a:endParaRPr lang="en-US">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14" name="Imagine 14">
            <a:extLst>
              <a:ext uri="{FF2B5EF4-FFF2-40B4-BE49-F238E27FC236}">
                <a16:creationId xmlns:a16="http://schemas.microsoft.com/office/drawing/2014/main" id="{28249032-AAE9-44BA-B462-39B32BECF160}"/>
              </a:ext>
            </a:extLst>
          </p:cNvPr>
          <p:cNvPicPr>
            <a:picLocks noChangeAspect="1"/>
          </p:cNvPicPr>
          <p:nvPr/>
        </p:nvPicPr>
        <p:blipFill>
          <a:blip r:embed="rId5"/>
          <a:stretch>
            <a:fillRect/>
          </a:stretch>
        </p:blipFill>
        <p:spPr>
          <a:xfrm>
            <a:off x="1450337" y="9099940"/>
            <a:ext cx="14133368" cy="2813338"/>
          </a:xfrm>
          <a:prstGeom prst="rect">
            <a:avLst/>
          </a:prstGeom>
        </p:spPr>
      </p:pic>
      <p:sp>
        <p:nvSpPr>
          <p:cNvPr id="15" name="CasetăText 14">
            <a:extLst>
              <a:ext uri="{FF2B5EF4-FFF2-40B4-BE49-F238E27FC236}">
                <a16:creationId xmlns:a16="http://schemas.microsoft.com/office/drawing/2014/main" id="{DC15859C-4C53-4EB3-A004-F8C0E808B132}"/>
              </a:ext>
            </a:extLst>
          </p:cNvPr>
          <p:cNvSpPr txBox="1"/>
          <p:nvPr/>
        </p:nvSpPr>
        <p:spPr>
          <a:xfrm>
            <a:off x="6254839" y="11902829"/>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Lists_migration</a:t>
            </a:r>
            <a:endParaRPr lang="ro-RO">
              <a:solidFill>
                <a:schemeClr val="bg2"/>
              </a:solidFill>
            </a:endParaRPr>
          </a:p>
        </p:txBody>
      </p:sp>
    </p:spTree>
    <p:extLst>
      <p:ext uri="{BB962C8B-B14F-4D97-AF65-F5344CB8AC3E}">
        <p14:creationId xmlns:p14="http://schemas.microsoft.com/office/powerpoint/2010/main" val="25091539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7</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Alegerea unui tool de BI potrivit</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54550793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t>2</a:t>
            </a:fld>
            <a:endParaRPr/>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7000" cap="none" spc="-209"/>
            </a:lvl1pPr>
          </a:lstStyle>
          <a:p>
            <a:r>
              <a:t>Agenda</a:t>
            </a:r>
          </a:p>
        </p:txBody>
      </p:sp>
      <p:sp>
        <p:nvSpPr>
          <p:cNvPr id="102" name="general template guidance…"/>
          <p:cNvSpPr txBox="1"/>
          <p:nvPr/>
        </p:nvSpPr>
        <p:spPr>
          <a:xfrm>
            <a:off x="2104616" y="6793911"/>
            <a:ext cx="17040449" cy="4886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b">
            <a:spAutoFit/>
          </a:bodyPr>
          <a:lstStyle/>
          <a:p>
            <a:pPr marL="555625" indent="-555625">
              <a:lnSpc>
                <a:spcPct val="130000"/>
              </a:lnSpc>
              <a:spcAft>
                <a:spcPts val="500"/>
              </a:spcAft>
              <a:buClr>
                <a:srgbClr val="DE411B"/>
              </a:buClr>
              <a:buSzPct val="100000"/>
              <a:buAutoNum type="arabicPeriod"/>
              <a:defRPr spc="198"/>
            </a:pPr>
            <a:r>
              <a:rPr lang="en-US" sz="2400" dirty="0" err="1">
                <a:ea typeface="+mn-lt"/>
                <a:cs typeface="+mn-lt"/>
              </a:rPr>
              <a:t>Alegerea</a:t>
            </a:r>
            <a:r>
              <a:rPr lang="en-US" sz="2400" dirty="0">
                <a:ea typeface="+mn-lt"/>
                <a:cs typeface="+mn-lt"/>
              </a:rPr>
              <a:t> </a:t>
            </a:r>
            <a:r>
              <a:rPr lang="en-US" sz="2400" dirty="0" err="1">
                <a:ea typeface="+mn-lt"/>
                <a:cs typeface="+mn-lt"/>
              </a:rPr>
              <a:t>unui</a:t>
            </a:r>
            <a:r>
              <a:rPr lang="en-US" sz="2400" dirty="0">
                <a:ea typeface="+mn-lt"/>
                <a:cs typeface="+mn-lt"/>
              </a:rPr>
              <a:t> dataset </a:t>
            </a:r>
            <a:r>
              <a:rPr lang="en-US" sz="2400" dirty="0" err="1">
                <a:ea typeface="+mn-lt"/>
                <a:cs typeface="+mn-lt"/>
              </a:rPr>
              <a:t>potrivit</a:t>
            </a:r>
            <a:r>
              <a:rPr lang="en-US" sz="2400" dirty="0">
                <a:ea typeface="+mn-lt"/>
                <a:cs typeface="+mn-lt"/>
              </a:rPr>
              <a:t> </a:t>
            </a:r>
            <a:r>
              <a:rPr lang="en-US" sz="2400" dirty="0" err="1">
                <a:ea typeface="+mn-lt"/>
                <a:cs typeface="+mn-lt"/>
              </a:rPr>
              <a:t>pentru</a:t>
            </a:r>
            <a:r>
              <a:rPr lang="en-US" sz="2400" dirty="0">
                <a:ea typeface="+mn-lt"/>
                <a:cs typeface="+mn-lt"/>
              </a:rPr>
              <a:t> </a:t>
            </a:r>
            <a:r>
              <a:rPr lang="en-US" sz="2400" dirty="0" err="1">
                <a:ea typeface="+mn-lt"/>
                <a:cs typeface="+mn-lt"/>
              </a:rPr>
              <a:t>generare</a:t>
            </a:r>
            <a:r>
              <a:rPr lang="en-US" sz="2400" dirty="0">
                <a:ea typeface="+mn-lt"/>
                <a:cs typeface="+mn-lt"/>
              </a:rPr>
              <a:t> de </a:t>
            </a:r>
            <a:r>
              <a:rPr lang="en-US" sz="2400" dirty="0" err="1">
                <a:ea typeface="+mn-lt"/>
                <a:cs typeface="+mn-lt"/>
              </a:rPr>
              <a:t>rapoarte</a:t>
            </a:r>
            <a:endParaRPr lang="ro-RO" sz="2400">
              <a:cs typeface="Arial"/>
            </a:endParaRPr>
          </a:p>
          <a:p>
            <a:pPr marL="555625" indent="-555625">
              <a:lnSpc>
                <a:spcPct val="130000"/>
              </a:lnSpc>
              <a:spcAft>
                <a:spcPts val="500"/>
              </a:spcAft>
              <a:buClr>
                <a:srgbClr val="DE411B"/>
              </a:buClr>
              <a:buSzPct val="100000"/>
              <a:buAutoNum type="arabicPeriod"/>
              <a:defRPr spc="198"/>
            </a:pPr>
            <a:r>
              <a:rPr lang="ro-RO" sz="2400" dirty="0"/>
              <a:t>Alegerea </a:t>
            </a:r>
            <a:r>
              <a:rPr lang="ro-RO" sz="2400" dirty="0" err="1"/>
              <a:t>engine</a:t>
            </a:r>
            <a:r>
              <a:rPr lang="ro-RO" sz="2400" dirty="0"/>
              <a:t>-ului potrivit pentru manipularea datelor</a:t>
            </a:r>
            <a:endParaRPr sz="2400">
              <a:cs typeface="Arial"/>
            </a:endParaRPr>
          </a:p>
          <a:p>
            <a:pPr marL="555625" indent="-555625">
              <a:lnSpc>
                <a:spcPct val="130000"/>
              </a:lnSpc>
              <a:spcAft>
                <a:spcPts val="500"/>
              </a:spcAft>
              <a:buClr>
                <a:srgbClr val="DE411B"/>
              </a:buClr>
              <a:buSzPct val="100000"/>
              <a:buAutoNum type="arabicPeriod"/>
              <a:defRPr spc="198"/>
            </a:pPr>
            <a:r>
              <a:rPr lang="ro-RO" sz="2400" dirty="0"/>
              <a:t>Realizarea structurii normalizate a tabelelor</a:t>
            </a:r>
            <a:endParaRPr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dirty="0"/>
              <a:t>Alegerea unui </a:t>
            </a:r>
            <a:r>
              <a:rPr lang="ro-RO" sz="2400" dirty="0" err="1"/>
              <a:t>tool</a:t>
            </a:r>
            <a:r>
              <a:rPr lang="ro-RO" sz="2400" dirty="0"/>
              <a:t> potrivit de ETL</a:t>
            </a:r>
            <a:endParaRPr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dirty="0"/>
              <a:t>Preprocesare pentru </a:t>
            </a:r>
            <a:r>
              <a:rPr lang="ro-RO" sz="2400" dirty="0" err="1"/>
              <a:t>etl</a:t>
            </a:r>
            <a:endParaRPr lang="ro-RO" sz="2400">
              <a:cs typeface="Arial"/>
            </a:endParaRPr>
          </a:p>
          <a:p>
            <a:pPr marL="555625" indent="-555625">
              <a:lnSpc>
                <a:spcPct val="130000"/>
              </a:lnSpc>
              <a:spcAft>
                <a:spcPts val="500"/>
              </a:spcAft>
              <a:buClr>
                <a:srgbClr val="DE411B"/>
              </a:buClr>
              <a:buSzPct val="100000"/>
              <a:buAutoNum type="arabicPeriod"/>
              <a:defRPr spc="198"/>
            </a:pPr>
            <a:r>
              <a:rPr lang="ro-RO" sz="2400" dirty="0">
                <a:ea typeface="+mn-lt"/>
                <a:cs typeface="+mn-lt"/>
              </a:rPr>
              <a:t>Job-uri </a:t>
            </a:r>
            <a:r>
              <a:rPr lang="ro-RO" sz="2400" dirty="0" err="1">
                <a:ea typeface="+mn-lt"/>
                <a:cs typeface="+mn-lt"/>
              </a:rPr>
              <a:t>Talend</a:t>
            </a:r>
            <a:endParaRPr lang="ro-RO"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dirty="0">
                <a:ea typeface="+mn-lt"/>
                <a:cs typeface="+mn-lt"/>
              </a:rPr>
              <a:t>Alegerea unui </a:t>
            </a:r>
            <a:r>
              <a:rPr lang="ro-RO" sz="2400" dirty="0" err="1">
                <a:ea typeface="+mn-lt"/>
                <a:cs typeface="+mn-lt"/>
              </a:rPr>
              <a:t>tool</a:t>
            </a:r>
            <a:r>
              <a:rPr lang="ro-RO" sz="2400" dirty="0">
                <a:ea typeface="+mn-lt"/>
                <a:cs typeface="+mn-lt"/>
              </a:rPr>
              <a:t> de BI potrivit</a:t>
            </a:r>
            <a:endParaRPr lang="ro-RO"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dirty="0" err="1">
                <a:ea typeface="+mn-lt"/>
                <a:cs typeface="+mn-lt"/>
              </a:rPr>
              <a:t>Premergator</a:t>
            </a:r>
            <a:r>
              <a:rPr lang="ro-RO" sz="2400" dirty="0">
                <a:ea typeface="+mn-lt"/>
                <a:cs typeface="+mn-lt"/>
              </a:rPr>
              <a:t> </a:t>
            </a:r>
            <a:r>
              <a:rPr lang="ro-RO" sz="2400" dirty="0" err="1">
                <a:ea typeface="+mn-lt"/>
                <a:cs typeface="+mn-lt"/>
              </a:rPr>
              <a:t>realizarii</a:t>
            </a:r>
            <a:r>
              <a:rPr lang="ro-RO" sz="2400" dirty="0">
                <a:ea typeface="+mn-lt"/>
                <a:cs typeface="+mn-lt"/>
              </a:rPr>
              <a:t> rapoartelor</a:t>
            </a:r>
          </a:p>
          <a:p>
            <a:pPr marL="555625" indent="-555625">
              <a:lnSpc>
                <a:spcPct val="130000"/>
              </a:lnSpc>
              <a:spcAft>
                <a:spcPts val="500"/>
              </a:spcAft>
              <a:buClr>
                <a:srgbClr val="DE411B"/>
              </a:buClr>
              <a:buSzPct val="100000"/>
              <a:buAutoNum type="arabicPeriod"/>
              <a:defRPr spc="198"/>
            </a:pPr>
            <a:r>
              <a:rPr lang="ro-RO" sz="2400" dirty="0">
                <a:ea typeface="+mn-lt"/>
                <a:cs typeface="+mn-lt"/>
              </a:rPr>
              <a:t>Rapoarte realizate in </a:t>
            </a:r>
            <a:r>
              <a:rPr lang="ro-RO" sz="2400" dirty="0" err="1">
                <a:ea typeface="+mn-lt"/>
                <a:cs typeface="+mn-lt"/>
              </a:rPr>
              <a:t>tableau</a:t>
            </a:r>
            <a:endParaRPr lang="ro-RO" sz="2400" dirty="0" err="1">
              <a:cs typeface="Arial" panose="020B0604020202020204"/>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07441862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0649614" cy="6127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Spre deosebire de alte tool-uri de BI (PowerBi), Tableau oferă posibilitatea de a crea tabele din comenzi SQL, conferind în același timp o performanță sporită la realizarea diferitelor task-uri.</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Tableau este un tool interactiv, având la dispoziție un UI friendly. </a:t>
            </a:r>
            <a:r>
              <a:rPr lang="en-US" sz="2800">
                <a:latin typeface="Arial"/>
                <a:cs typeface="Arial"/>
              </a:rPr>
              <a:t>De asemenea, poate prelua date dintr-o gamă foarte mare de </a:t>
            </a:r>
            <a:r>
              <a:rPr lang="en-US" sz="2800" dirty="0">
                <a:latin typeface="Arial"/>
                <a:cs typeface="Arial"/>
              </a:rPr>
              <a:t>surse (diferite engine-uri pt baze de date, Cloud, fișiere locale in formaturi multiple).</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Tableau</a:t>
            </a:r>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20</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7</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Alegerea unui tool de BI potrivit</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ine 7">
            <a:extLst>
              <a:ext uri="{FF2B5EF4-FFF2-40B4-BE49-F238E27FC236}">
                <a16:creationId xmlns:a16="http://schemas.microsoft.com/office/drawing/2014/main" id="{049B94C5-F118-4889-93B9-0DB76D3F85D3}"/>
              </a:ext>
            </a:extLst>
          </p:cNvPr>
          <p:cNvPicPr>
            <a:picLocks noChangeAspect="1"/>
          </p:cNvPicPr>
          <p:nvPr/>
        </p:nvPicPr>
        <p:blipFill>
          <a:blip r:embed="rId4"/>
          <a:stretch>
            <a:fillRect/>
          </a:stretch>
        </p:blipFill>
        <p:spPr>
          <a:xfrm>
            <a:off x="15157890" y="4774581"/>
            <a:ext cx="6743700" cy="1500447"/>
          </a:xfrm>
          <a:prstGeom prst="rect">
            <a:avLst/>
          </a:prstGeom>
        </p:spPr>
      </p:pic>
    </p:spTree>
    <p:extLst>
      <p:ext uri="{BB962C8B-B14F-4D97-AF65-F5344CB8AC3E}">
        <p14:creationId xmlns:p14="http://schemas.microsoft.com/office/powerpoint/2010/main" val="377836877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E5F48963-29CA-4434-88DA-4ED3191CA501}"/>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8</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Premergător realizării rapoartelor</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4132734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3645659" cy="4265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err="1">
                <a:latin typeface="Arial"/>
                <a:cs typeface="Arial"/>
              </a:rPr>
              <a:t>Datele</a:t>
            </a:r>
            <a:r>
              <a:rPr lang="en-US" sz="2800" dirty="0">
                <a:latin typeface="Arial"/>
                <a:cs typeface="Arial"/>
              </a:rPr>
              <a:t> </a:t>
            </a:r>
            <a:r>
              <a:rPr lang="en-US" sz="2800" dirty="0" err="1">
                <a:latin typeface="Arial"/>
                <a:cs typeface="Arial"/>
              </a:rPr>
              <a:t>normalizate</a:t>
            </a:r>
            <a:r>
              <a:rPr lang="en-US" sz="2800" dirty="0">
                <a:latin typeface="Arial"/>
                <a:cs typeface="Arial"/>
              </a:rPr>
              <a:t> </a:t>
            </a:r>
            <a:r>
              <a:rPr lang="en-US" sz="2800" dirty="0" err="1">
                <a:latin typeface="Arial"/>
                <a:cs typeface="Arial"/>
              </a:rPr>
              <a:t>preluate</a:t>
            </a:r>
            <a:r>
              <a:rPr lang="en-US" sz="2800" dirty="0">
                <a:latin typeface="Arial"/>
                <a:cs typeface="Arial"/>
              </a:rPr>
              <a:t> din PostgreSQL au </a:t>
            </a:r>
            <a:r>
              <a:rPr lang="en-US" sz="2800" dirty="0" err="1">
                <a:latin typeface="Arial"/>
                <a:cs typeface="Arial"/>
              </a:rPr>
              <a:t>fost</a:t>
            </a:r>
            <a:r>
              <a:rPr lang="en-US" sz="2800" dirty="0">
                <a:latin typeface="Arial"/>
                <a:cs typeface="Arial"/>
              </a:rPr>
              <a:t> </a:t>
            </a:r>
            <a:r>
              <a:rPr lang="en-US" sz="2800" dirty="0" err="1">
                <a:latin typeface="Arial"/>
                <a:cs typeface="Arial"/>
              </a:rPr>
              <a:t>completate</a:t>
            </a:r>
            <a:r>
              <a:rPr lang="en-US" sz="2800" dirty="0">
                <a:latin typeface="Arial"/>
                <a:cs typeface="Arial"/>
              </a:rPr>
              <a:t> cu un dataset </a:t>
            </a:r>
            <a:r>
              <a:rPr lang="en-US" sz="2800" dirty="0" err="1">
                <a:latin typeface="Arial"/>
                <a:cs typeface="Arial"/>
              </a:rPr>
              <a:t>ce</a:t>
            </a:r>
            <a:r>
              <a:rPr lang="en-US" sz="2800" dirty="0">
                <a:latin typeface="Arial"/>
                <a:cs typeface="Arial"/>
              </a:rPr>
              <a:t> </a:t>
            </a:r>
            <a:r>
              <a:rPr lang="en-US" sz="2800" dirty="0" err="1">
                <a:latin typeface="Arial"/>
                <a:cs typeface="Arial"/>
              </a:rPr>
              <a:t>poate</a:t>
            </a:r>
            <a:r>
              <a:rPr lang="en-US" sz="2800" dirty="0">
                <a:latin typeface="Arial"/>
                <a:cs typeface="Arial"/>
              </a:rPr>
              <a:t> fi </a:t>
            </a:r>
            <a:r>
              <a:rPr lang="en-US" sz="2800" dirty="0" err="1">
                <a:latin typeface="Arial"/>
                <a:cs typeface="Arial"/>
              </a:rPr>
              <a:t>găsit</a:t>
            </a:r>
            <a:r>
              <a:rPr lang="en-US" sz="2800" dirty="0">
                <a:latin typeface="Arial"/>
                <a:cs typeface="Arial"/>
              </a:rPr>
              <a:t> pe </a:t>
            </a:r>
            <a:r>
              <a:rPr lang="en-US" sz="2800" dirty="0" err="1">
                <a:latin typeface="Arial"/>
                <a:cs typeface="Arial"/>
              </a:rPr>
              <a:t>următorul</a:t>
            </a:r>
            <a:r>
              <a:rPr lang="en-US" sz="2800" dirty="0">
                <a:latin typeface="Arial"/>
                <a:cs typeface="Arial"/>
              </a:rPr>
              <a:t> link: </a:t>
            </a: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ea typeface="+mn-lt"/>
                <a:cs typeface="+mn-lt"/>
                <a:hlinkClick r:id="rId3"/>
              </a:rPr>
              <a:t>https://zenodo.org/record/1240586#.YSS1Xo4zZPZ</a:t>
            </a:r>
            <a:endParaRPr lang="en-US"/>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err="1">
                <a:cs typeface="Arial"/>
              </a:rPr>
              <a:t>Acesta</a:t>
            </a:r>
            <a:r>
              <a:rPr lang="en-US" sz="2800" dirty="0">
                <a:cs typeface="Arial"/>
              </a:rPr>
              <a:t> </a:t>
            </a:r>
            <a:r>
              <a:rPr lang="en-US" sz="2800" dirty="0" err="1">
                <a:cs typeface="Arial"/>
              </a:rPr>
              <a:t>conține</a:t>
            </a:r>
            <a:r>
              <a:rPr lang="en-US" sz="2800" dirty="0">
                <a:cs typeface="Arial"/>
              </a:rPr>
              <a:t> </a:t>
            </a:r>
            <a:r>
              <a:rPr lang="en-US" sz="2800" dirty="0" err="1">
                <a:cs typeface="Arial"/>
              </a:rPr>
              <a:t>completări</a:t>
            </a:r>
            <a:r>
              <a:rPr lang="en-US" sz="2800" dirty="0">
                <a:cs typeface="Arial"/>
              </a:rPr>
              <a:t> la </a:t>
            </a:r>
            <a:r>
              <a:rPr lang="en-US" sz="2800" dirty="0" err="1">
                <a:cs typeface="Arial"/>
              </a:rPr>
              <a:t>filme</a:t>
            </a:r>
            <a:r>
              <a:rPr lang="en-US" sz="2800" dirty="0">
                <a:cs typeface="Arial"/>
              </a:rPr>
              <a:t> legate de budget </a:t>
            </a:r>
            <a:r>
              <a:rPr lang="en-US" sz="2800" dirty="0" err="1">
                <a:cs typeface="Arial"/>
              </a:rPr>
              <a:t>si</a:t>
            </a:r>
            <a:r>
              <a:rPr lang="en-US" sz="2800" dirty="0">
                <a:cs typeface="Arial"/>
              </a:rPr>
              <a:t> revenue. </a:t>
            </a:r>
            <a:r>
              <a:rPr lang="en-US" sz="2800" dirty="0" err="1">
                <a:cs typeface="Arial"/>
              </a:rPr>
              <a:t>Legătura</a:t>
            </a:r>
            <a:r>
              <a:rPr lang="en-US" sz="2800" dirty="0">
                <a:cs typeface="Arial"/>
              </a:rPr>
              <a:t> </a:t>
            </a:r>
            <a:r>
              <a:rPr lang="en-US" sz="2800" dirty="0" err="1">
                <a:cs typeface="Arial"/>
              </a:rPr>
              <a:t>dintre</a:t>
            </a:r>
            <a:r>
              <a:rPr lang="en-US" sz="2800" dirty="0">
                <a:cs typeface="Arial"/>
              </a:rPr>
              <a:t> </a:t>
            </a:r>
            <a:r>
              <a:rPr lang="en-US" sz="2800" dirty="0" err="1">
                <a:cs typeface="Arial"/>
              </a:rPr>
              <a:t>aceste</a:t>
            </a:r>
            <a:r>
              <a:rPr lang="en-US" sz="2800" dirty="0">
                <a:cs typeface="Arial"/>
              </a:rPr>
              <a:t> date </a:t>
            </a:r>
            <a:r>
              <a:rPr lang="en-US" sz="2800" dirty="0" err="1">
                <a:cs typeface="Arial"/>
              </a:rPr>
              <a:t>și</a:t>
            </a:r>
            <a:r>
              <a:rPr lang="en-US" sz="2800" dirty="0">
                <a:cs typeface="Arial"/>
              </a:rPr>
              <a:t> </a:t>
            </a:r>
            <a:r>
              <a:rPr lang="en-US" sz="2800" dirty="0" err="1">
                <a:cs typeface="Arial"/>
              </a:rPr>
              <a:t>tabela</a:t>
            </a:r>
            <a:r>
              <a:rPr lang="en-US" sz="2800" dirty="0">
                <a:cs typeface="Arial"/>
              </a:rPr>
              <a:t> "movies" a </a:t>
            </a:r>
            <a:r>
              <a:rPr lang="en-US" sz="2800" dirty="0" err="1">
                <a:cs typeface="Arial"/>
              </a:rPr>
              <a:t>fost</a:t>
            </a:r>
            <a:r>
              <a:rPr lang="en-US" sz="2800" dirty="0">
                <a:cs typeface="Arial"/>
              </a:rPr>
              <a:t> </a:t>
            </a:r>
            <a:r>
              <a:rPr lang="en-US" sz="2800" dirty="0" err="1">
                <a:cs typeface="Arial"/>
              </a:rPr>
              <a:t>făcută</a:t>
            </a:r>
            <a:r>
              <a:rPr lang="en-US" sz="2800" dirty="0">
                <a:cs typeface="Arial"/>
              </a:rPr>
              <a:t> </a:t>
            </a:r>
            <a:r>
              <a:rPr lang="en-US" sz="2800" dirty="0" err="1">
                <a:cs typeface="Arial"/>
              </a:rPr>
              <a:t>prin</a:t>
            </a:r>
            <a:r>
              <a:rPr lang="en-US" sz="2800" dirty="0">
                <a:cs typeface="Arial"/>
              </a:rPr>
              <a:t> </a:t>
            </a:r>
            <a:r>
              <a:rPr lang="en-US" sz="2800" dirty="0" err="1">
                <a:cs typeface="Arial"/>
              </a:rPr>
              <a:t>intermediul</a:t>
            </a:r>
            <a:r>
              <a:rPr lang="en-US" sz="2800" dirty="0">
                <a:cs typeface="Arial"/>
              </a:rPr>
              <a:t> </a:t>
            </a:r>
            <a:r>
              <a:rPr lang="en-US" sz="2800" dirty="0" err="1">
                <a:cs typeface="Arial"/>
              </a:rPr>
              <a:t>titlului</a:t>
            </a:r>
            <a:r>
              <a:rPr lang="en-US" sz="2800" dirty="0">
                <a:cs typeface="Arial"/>
              </a:rPr>
              <a:t> </a:t>
            </a:r>
            <a:r>
              <a:rPr lang="en-US" sz="2800" dirty="0" err="1">
                <a:cs typeface="Arial"/>
              </a:rPr>
              <a:t>filmului</a:t>
            </a:r>
            <a:r>
              <a:rPr lang="en-US" sz="2800" dirty="0">
                <a:cs typeface="Arial"/>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Un nou </a:t>
            </a:r>
            <a:r>
              <a:rPr lang="ro-RO" sz="4000" dirty="0" err="1">
                <a:cs typeface="Arial"/>
              </a:rPr>
              <a:t>dataset</a:t>
            </a:r>
            <a:r>
              <a:rPr lang="ro-RO" sz="4000" dirty="0">
                <a:cs typeface="Arial"/>
              </a:rPr>
              <a:t> adăugat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22</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8</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Premergător realizării rapoartelor</a:t>
            </a:r>
            <a:endParaRPr lang="ro-RO" dirty="0"/>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4"/>
          <a:stretch>
            <a:fillRect/>
          </a:stretch>
        </p:blipFill>
        <p:spPr>
          <a:xfrm>
            <a:off x="21095564" y="368746"/>
            <a:ext cx="2733432" cy="898426"/>
          </a:xfrm>
          <a:prstGeom prst="rect">
            <a:avLst/>
          </a:prstGeom>
          <a:ln w="12700">
            <a:miter lim="400000"/>
          </a:ln>
        </p:spPr>
      </p:pic>
    </p:spTree>
    <p:extLst>
      <p:ext uri="{BB962C8B-B14F-4D97-AF65-F5344CB8AC3E}">
        <p14:creationId xmlns:p14="http://schemas.microsoft.com/office/powerpoint/2010/main" val="138649472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9</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Rapoarte realizate in Tableau</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90234923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3645659" cy="19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err="1">
                <a:latin typeface="Arial"/>
                <a:cs typeface="Arial"/>
              </a:rPr>
              <a:t>Pentru</a:t>
            </a:r>
            <a:r>
              <a:rPr lang="en-US" sz="2800" dirty="0">
                <a:latin typeface="Arial"/>
                <a:cs typeface="Arial"/>
              </a:rPr>
              <a:t> </a:t>
            </a:r>
            <a:r>
              <a:rPr lang="en-US" sz="2800" dirty="0" err="1">
                <a:latin typeface="Arial"/>
                <a:cs typeface="Arial"/>
              </a:rPr>
              <a:t>acest</a:t>
            </a:r>
            <a:r>
              <a:rPr lang="en-US" sz="2800" dirty="0">
                <a:latin typeface="Arial"/>
                <a:cs typeface="Arial"/>
              </a:rPr>
              <a:t> </a:t>
            </a:r>
            <a:r>
              <a:rPr lang="en-US" sz="2800" dirty="0" err="1">
                <a:latin typeface="Arial"/>
                <a:cs typeface="Arial"/>
              </a:rPr>
              <a:t>raport</a:t>
            </a:r>
            <a:r>
              <a:rPr lang="en-US" sz="2800" dirty="0">
                <a:latin typeface="Arial"/>
                <a:cs typeface="Arial"/>
              </a:rPr>
              <a:t>, a </a:t>
            </a:r>
            <a:r>
              <a:rPr lang="en-US" sz="2800" dirty="0" err="1">
                <a:latin typeface="Arial"/>
                <a:cs typeface="Arial"/>
              </a:rPr>
              <a:t>fost</a:t>
            </a:r>
            <a:r>
              <a:rPr lang="en-US" sz="2800" dirty="0">
                <a:latin typeface="Arial"/>
                <a:cs typeface="Arial"/>
              </a:rPr>
              <a:t> </a:t>
            </a:r>
            <a:r>
              <a:rPr lang="en-US" sz="2800" dirty="0" err="1">
                <a:latin typeface="Arial"/>
                <a:cs typeface="Arial"/>
              </a:rPr>
              <a:t>utilizată</a:t>
            </a:r>
            <a:r>
              <a:rPr lang="en-US" sz="2800" dirty="0">
                <a:latin typeface="Arial"/>
                <a:cs typeface="Arial"/>
              </a:rPr>
              <a:t> </a:t>
            </a:r>
            <a:r>
              <a:rPr lang="en-US" sz="2800" dirty="0" err="1">
                <a:latin typeface="Arial"/>
                <a:cs typeface="Arial"/>
              </a:rPr>
              <a:t>funcționalitatea</a:t>
            </a:r>
            <a:r>
              <a:rPr lang="en-US" sz="2800" dirty="0">
                <a:latin typeface="Arial"/>
                <a:cs typeface="Arial"/>
              </a:rPr>
              <a:t> tool-</a:t>
            </a:r>
            <a:r>
              <a:rPr lang="en-US" sz="2800" dirty="0" err="1">
                <a:latin typeface="Arial"/>
                <a:cs typeface="Arial"/>
              </a:rPr>
              <a:t>ului</a:t>
            </a:r>
            <a:r>
              <a:rPr lang="en-US" sz="2800" dirty="0">
                <a:latin typeface="Arial"/>
                <a:cs typeface="Arial"/>
              </a:rPr>
              <a:t> de a genera </a:t>
            </a:r>
            <a:r>
              <a:rPr lang="en-US" sz="2800" dirty="0" err="1">
                <a:latin typeface="Arial"/>
                <a:cs typeface="Arial"/>
              </a:rPr>
              <a:t>tabele</a:t>
            </a:r>
            <a:r>
              <a:rPr lang="en-US" sz="2800" dirty="0">
                <a:latin typeface="Arial"/>
                <a:cs typeface="Arial"/>
              </a:rPr>
              <a:t> de date din </a:t>
            </a:r>
            <a:r>
              <a:rPr lang="en-US" sz="2800" dirty="0" err="1">
                <a:latin typeface="Arial"/>
                <a:cs typeface="Arial"/>
              </a:rPr>
              <a:t>comenzi</a:t>
            </a:r>
            <a:r>
              <a:rPr lang="en-US" sz="2800" dirty="0">
                <a:latin typeface="Arial"/>
                <a:cs typeface="Arial"/>
              </a:rPr>
              <a:t> SQL.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1) Best </a:t>
            </a:r>
            <a:r>
              <a:rPr lang="ro-RO" sz="4000" dirty="0" err="1">
                <a:cs typeface="Arial"/>
              </a:rPr>
              <a:t>movie</a:t>
            </a:r>
            <a:r>
              <a:rPr lang="ro-RO" sz="4000" dirty="0">
                <a:cs typeface="Arial"/>
              </a:rPr>
              <a:t> </a:t>
            </a:r>
            <a:r>
              <a:rPr lang="ro-RO" sz="4000" dirty="0" err="1">
                <a:cs typeface="Arial"/>
              </a:rPr>
              <a:t>directors</a:t>
            </a:r>
            <a:r>
              <a:rPr lang="ro-RO" sz="4000" dirty="0">
                <a:cs typeface="Arial"/>
              </a:rPr>
              <a:t> over </a:t>
            </a:r>
            <a:r>
              <a:rPr lang="ro-RO" sz="4000" dirty="0" err="1">
                <a:cs typeface="Arial"/>
              </a:rPr>
              <a:t>movies</a:t>
            </a:r>
            <a:r>
              <a:rPr lang="ro-RO" sz="4000" dirty="0">
                <a:cs typeface="Arial"/>
              </a:rPr>
              <a:t> </a:t>
            </a:r>
            <a:r>
              <a:rPr lang="ro-RO" sz="4000" dirty="0" err="1">
                <a:cs typeface="Arial"/>
              </a:rPr>
              <a:t>popularity</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24</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descr="O imagine care conține text&#10;&#10;Descriere generată automat">
            <a:extLst>
              <a:ext uri="{FF2B5EF4-FFF2-40B4-BE49-F238E27FC236}">
                <a16:creationId xmlns:a16="http://schemas.microsoft.com/office/drawing/2014/main" id="{D09F4B0D-607C-4572-AFC4-20D9BB24EAD8}"/>
              </a:ext>
            </a:extLst>
          </p:cNvPr>
          <p:cNvPicPr>
            <a:picLocks noChangeAspect="1"/>
          </p:cNvPicPr>
          <p:nvPr/>
        </p:nvPicPr>
        <p:blipFill>
          <a:blip r:embed="rId4"/>
          <a:stretch>
            <a:fillRect/>
          </a:stretch>
        </p:blipFill>
        <p:spPr>
          <a:xfrm>
            <a:off x="1762519" y="5109689"/>
            <a:ext cx="10553700" cy="7991475"/>
          </a:xfrm>
          <a:prstGeom prst="rect">
            <a:avLst/>
          </a:prstGeom>
        </p:spPr>
      </p:pic>
    </p:spTree>
    <p:extLst>
      <p:ext uri="{BB962C8B-B14F-4D97-AF65-F5344CB8AC3E}">
        <p14:creationId xmlns:p14="http://schemas.microsoft.com/office/powerpoint/2010/main" val="576380687"/>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1) Best </a:t>
            </a:r>
            <a:r>
              <a:rPr lang="ro-RO" sz="4000" dirty="0" err="1">
                <a:cs typeface="Arial"/>
              </a:rPr>
              <a:t>movie</a:t>
            </a:r>
            <a:r>
              <a:rPr lang="ro-RO" sz="4000" dirty="0">
                <a:cs typeface="Arial"/>
              </a:rPr>
              <a:t> </a:t>
            </a:r>
            <a:r>
              <a:rPr lang="ro-RO" sz="4000" dirty="0" err="1">
                <a:cs typeface="Arial"/>
              </a:rPr>
              <a:t>directors</a:t>
            </a:r>
            <a:r>
              <a:rPr lang="ro-RO" sz="4000" dirty="0">
                <a:cs typeface="Arial"/>
              </a:rPr>
              <a:t> over </a:t>
            </a:r>
            <a:r>
              <a:rPr lang="ro-RO" sz="4000" dirty="0" err="1">
                <a:cs typeface="Arial"/>
              </a:rPr>
              <a:t>movies</a:t>
            </a:r>
            <a:r>
              <a:rPr lang="ro-RO" sz="4000" dirty="0">
                <a:cs typeface="Arial"/>
              </a:rPr>
              <a:t> </a:t>
            </a:r>
            <a:r>
              <a:rPr lang="ro-RO" sz="4000" dirty="0" err="1">
                <a:cs typeface="Arial"/>
              </a:rPr>
              <a:t>popularity</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25</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id="{8C124A08-88D9-4A66-8A5B-E03239FE444F}"/>
              </a:ext>
            </a:extLst>
          </p:cNvPr>
          <p:cNvPicPr>
            <a:picLocks noChangeAspect="1"/>
          </p:cNvPicPr>
          <p:nvPr/>
        </p:nvPicPr>
        <p:blipFill>
          <a:blip r:embed="rId4"/>
          <a:stretch>
            <a:fillRect/>
          </a:stretch>
        </p:blipFill>
        <p:spPr>
          <a:xfrm>
            <a:off x="1730165" y="4011363"/>
            <a:ext cx="16516350" cy="8896350"/>
          </a:xfrm>
          <a:prstGeom prst="rect">
            <a:avLst/>
          </a:prstGeom>
        </p:spPr>
      </p:pic>
    </p:spTree>
    <p:extLst>
      <p:ext uri="{BB962C8B-B14F-4D97-AF65-F5344CB8AC3E}">
        <p14:creationId xmlns:p14="http://schemas.microsoft.com/office/powerpoint/2010/main" val="10798099"/>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2) Top 3 </a:t>
            </a:r>
            <a:r>
              <a:rPr lang="ro-RO" sz="4000" dirty="0" err="1">
                <a:cs typeface="Arial"/>
              </a:rPr>
              <a:t>movies</a:t>
            </a:r>
            <a:r>
              <a:rPr lang="ro-RO" sz="4000" dirty="0">
                <a:cs typeface="Arial"/>
              </a:rPr>
              <a:t> over </a:t>
            </a:r>
            <a:r>
              <a:rPr lang="ro-RO" sz="4000" dirty="0" err="1">
                <a:cs typeface="Arial"/>
              </a:rPr>
              <a:t>popularity</a:t>
            </a:r>
            <a:r>
              <a:rPr lang="ro-RO" sz="4000" dirty="0">
                <a:cs typeface="Arial"/>
              </a:rPr>
              <a:t> </a:t>
            </a:r>
            <a:r>
              <a:rPr lang="ro-RO" sz="4000" dirty="0" err="1">
                <a:cs typeface="Arial"/>
              </a:rPr>
              <a:t>directed</a:t>
            </a:r>
            <a:r>
              <a:rPr lang="ro-RO" sz="4000" dirty="0">
                <a:cs typeface="Arial"/>
              </a:rPr>
              <a:t> </a:t>
            </a:r>
            <a:r>
              <a:rPr lang="ro-RO" sz="4000" dirty="0" err="1">
                <a:cs typeface="Arial"/>
              </a:rPr>
              <a:t>by</a:t>
            </a:r>
            <a:r>
              <a:rPr lang="ro-RO" sz="4000" dirty="0">
                <a:cs typeface="Arial"/>
              </a:rPr>
              <a:t> </a:t>
            </a:r>
            <a:r>
              <a:rPr lang="ro-RO" sz="4000" dirty="0" err="1">
                <a:cs typeface="Arial"/>
              </a:rPr>
              <a:t>this</a:t>
            </a:r>
            <a:r>
              <a:rPr lang="ro-RO" sz="4000" dirty="0">
                <a:cs typeface="Arial"/>
              </a:rPr>
              <a:t> </a:t>
            </a:r>
            <a:r>
              <a:rPr lang="ro-RO" sz="4000" dirty="0" err="1">
                <a:cs typeface="Arial"/>
              </a:rPr>
              <a:t>best</a:t>
            </a:r>
            <a:r>
              <a:rPr lang="ro-RO" sz="4000" dirty="0">
                <a:cs typeface="Arial"/>
              </a:rPr>
              <a:t> </a:t>
            </a:r>
            <a:r>
              <a:rPr lang="ro-RO" sz="4000" dirty="0" err="1">
                <a:cs typeface="Arial"/>
              </a:rPr>
              <a:t>directors</a:t>
            </a:r>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26</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descr="O imagine care conține masă&#10;&#10;Descriere generată automat">
            <a:extLst>
              <a:ext uri="{FF2B5EF4-FFF2-40B4-BE49-F238E27FC236}">
                <a16:creationId xmlns:a16="http://schemas.microsoft.com/office/drawing/2014/main" id="{CBB8BEA5-D3E2-4136-83F8-974289391B61}"/>
              </a:ext>
            </a:extLst>
          </p:cNvPr>
          <p:cNvPicPr>
            <a:picLocks noChangeAspect="1"/>
          </p:cNvPicPr>
          <p:nvPr/>
        </p:nvPicPr>
        <p:blipFill>
          <a:blip r:embed="rId4"/>
          <a:stretch>
            <a:fillRect/>
          </a:stretch>
        </p:blipFill>
        <p:spPr>
          <a:xfrm>
            <a:off x="1742524" y="4008489"/>
            <a:ext cx="16744950" cy="8810625"/>
          </a:xfrm>
          <a:prstGeom prst="rect">
            <a:avLst/>
          </a:prstGeom>
        </p:spPr>
      </p:pic>
    </p:spTree>
    <p:extLst>
      <p:ext uri="{BB962C8B-B14F-4D97-AF65-F5344CB8AC3E}">
        <p14:creationId xmlns:p14="http://schemas.microsoft.com/office/powerpoint/2010/main" val="1918294883"/>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3) </a:t>
            </a:r>
            <a:r>
              <a:rPr lang="ro-RO" sz="4000" dirty="0" err="1">
                <a:cs typeface="Arial"/>
              </a:rPr>
              <a:t>Ratings</a:t>
            </a:r>
            <a:r>
              <a:rPr lang="ro-RO" sz="4000" dirty="0">
                <a:cs typeface="Arial"/>
              </a:rPr>
              <a:t> over </a:t>
            </a:r>
            <a:r>
              <a:rPr lang="ro-RO" sz="4000" dirty="0" err="1">
                <a:cs typeface="Arial"/>
              </a:rPr>
              <a:t>time</a:t>
            </a:r>
            <a:r>
              <a:rPr lang="ro-RO" sz="4000" dirty="0">
                <a:cs typeface="Arial"/>
              </a:rPr>
              <a:t> over top </a:t>
            </a:r>
            <a:r>
              <a:rPr lang="ro-RO" sz="4000" dirty="0" err="1">
                <a:cs typeface="Arial"/>
              </a:rPr>
              <a:t>movies</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dirty="0">
              <a:cs typeface="Arial"/>
            </a:endParaRP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27</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id="{1FDC47A2-F9EC-49BF-9FE3-FCAC6373F443}"/>
              </a:ext>
            </a:extLst>
          </p:cNvPr>
          <p:cNvPicPr>
            <a:picLocks noChangeAspect="1"/>
          </p:cNvPicPr>
          <p:nvPr/>
        </p:nvPicPr>
        <p:blipFill>
          <a:blip r:embed="rId4"/>
          <a:stretch>
            <a:fillRect/>
          </a:stretch>
        </p:blipFill>
        <p:spPr>
          <a:xfrm>
            <a:off x="1448666" y="3643509"/>
            <a:ext cx="16497300" cy="9201150"/>
          </a:xfrm>
          <a:prstGeom prst="rect">
            <a:avLst/>
          </a:prstGeom>
        </p:spPr>
      </p:pic>
    </p:spTree>
    <p:extLst>
      <p:ext uri="{BB962C8B-B14F-4D97-AF65-F5344CB8AC3E}">
        <p14:creationId xmlns:p14="http://schemas.microsoft.com/office/powerpoint/2010/main" val="3136505771"/>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4) </a:t>
            </a:r>
            <a:r>
              <a:rPr lang="ro-RO" sz="4000" dirty="0" err="1">
                <a:cs typeface="Arial"/>
              </a:rPr>
              <a:t>User</a:t>
            </a:r>
            <a:r>
              <a:rPr lang="ro-RO" sz="4000" dirty="0">
                <a:cs typeface="Arial"/>
              </a:rPr>
              <a:t> </a:t>
            </a:r>
            <a:r>
              <a:rPr lang="ro-RO" sz="4000" dirty="0" err="1">
                <a:cs typeface="Arial"/>
              </a:rPr>
              <a:t>activity</a:t>
            </a:r>
            <a:endParaRPr lang="ro-RO" dirty="0" err="1"/>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28</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a:extLst>
              <a:ext uri="{FF2B5EF4-FFF2-40B4-BE49-F238E27FC236}">
                <a16:creationId xmlns:a16="http://schemas.microsoft.com/office/drawing/2014/main" id="{451963D2-51BC-4B07-9DDC-B2762980798F}"/>
              </a:ext>
            </a:extLst>
          </p:cNvPr>
          <p:cNvPicPr>
            <a:picLocks noChangeAspect="1"/>
          </p:cNvPicPr>
          <p:nvPr/>
        </p:nvPicPr>
        <p:blipFill>
          <a:blip r:embed="rId4"/>
          <a:stretch>
            <a:fillRect/>
          </a:stretch>
        </p:blipFill>
        <p:spPr>
          <a:xfrm>
            <a:off x="1749058" y="3670510"/>
            <a:ext cx="15316200" cy="8763000"/>
          </a:xfrm>
          <a:prstGeom prst="rect">
            <a:avLst/>
          </a:prstGeom>
        </p:spPr>
      </p:pic>
    </p:spTree>
    <p:extLst>
      <p:ext uri="{BB962C8B-B14F-4D97-AF65-F5344CB8AC3E}">
        <p14:creationId xmlns:p14="http://schemas.microsoft.com/office/powerpoint/2010/main" val="963264441"/>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5) </a:t>
            </a:r>
            <a:r>
              <a:rPr lang="ro-RO" sz="4000" dirty="0" err="1">
                <a:cs typeface="Arial"/>
              </a:rPr>
              <a:t>Movies</a:t>
            </a:r>
            <a:r>
              <a:rPr lang="ro-RO" sz="4000" dirty="0">
                <a:cs typeface="Arial"/>
              </a:rPr>
              <a:t> over budget</a:t>
            </a: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29</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ine 7" descr="O imagine care conține masă&#10;&#10;Descriere generată automat">
            <a:extLst>
              <a:ext uri="{FF2B5EF4-FFF2-40B4-BE49-F238E27FC236}">
                <a16:creationId xmlns:a16="http://schemas.microsoft.com/office/drawing/2014/main" id="{D529C6A9-3640-49C1-938F-BCAFE6F99B60}"/>
              </a:ext>
            </a:extLst>
          </p:cNvPr>
          <p:cNvPicPr>
            <a:picLocks noChangeAspect="1"/>
          </p:cNvPicPr>
          <p:nvPr/>
        </p:nvPicPr>
        <p:blipFill>
          <a:blip r:embed="rId4"/>
          <a:stretch>
            <a:fillRect/>
          </a:stretch>
        </p:blipFill>
        <p:spPr>
          <a:xfrm>
            <a:off x="1142646" y="3610239"/>
            <a:ext cx="21012150" cy="8902119"/>
          </a:xfrm>
          <a:prstGeom prst="rect">
            <a:avLst/>
          </a:prstGeom>
        </p:spPr>
      </p:pic>
    </p:spTree>
    <p:extLst>
      <p:ext uri="{BB962C8B-B14F-4D97-AF65-F5344CB8AC3E}">
        <p14:creationId xmlns:p14="http://schemas.microsoft.com/office/powerpoint/2010/main" val="3329475710"/>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17232"/>
            <a:ext cx="24384000" cy="13716000"/>
          </a:xfrm>
          <a:prstGeom prst="rect">
            <a:avLst/>
          </a:prstGeom>
          <a:ln w="12700">
            <a:miter lim="400000"/>
          </a:ln>
        </p:spPr>
      </p:pic>
      <p:sp>
        <p:nvSpPr>
          <p:cNvPr id="571" name="1"/>
          <p:cNvSpPr/>
          <p:nvPr/>
        </p:nvSpPr>
        <p:spPr>
          <a:xfrm>
            <a:off x="3046213" y="6663471"/>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51032" y="9260826"/>
            <a:ext cx="14244132" cy="18261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Alegerea unui </a:t>
            </a:r>
            <a:r>
              <a:rPr lang="ro-RO" err="1">
                <a:cs typeface="Arial"/>
              </a:rPr>
              <a:t>dataset</a:t>
            </a:r>
            <a:r>
              <a:rPr lang="ro-RO">
                <a:cs typeface="Arial"/>
              </a:rPr>
              <a:t> potrivit pentru generare de rapoarte</a:t>
            </a:r>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56B33976-CAF9-404C-99DD-A1BDE1018221}"/>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3" name="The background is different">
            <a:extLst>
              <a:ext uri="{FF2B5EF4-FFF2-40B4-BE49-F238E27FC236}">
                <a16:creationId xmlns:a16="http://schemas.microsoft.com/office/drawing/2014/main" id="{DB5828BB-F13A-44EE-9907-737D2970448D}"/>
              </a:ext>
            </a:extLst>
          </p:cNvPr>
          <p:cNvSpPr txBox="1"/>
          <p:nvPr/>
        </p:nvSpPr>
        <p:spPr>
          <a:xfrm>
            <a:off x="2997109" y="8594796"/>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0469731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6) Best </a:t>
            </a:r>
            <a:r>
              <a:rPr lang="ro-RO" sz="4000" dirty="0" err="1">
                <a:cs typeface="Arial"/>
              </a:rPr>
              <a:t>Directors</a:t>
            </a:r>
            <a:r>
              <a:rPr lang="ro-RO" sz="4000" dirty="0">
                <a:cs typeface="Arial"/>
              </a:rPr>
              <a:t> </a:t>
            </a:r>
            <a:r>
              <a:rPr lang="ro-RO" sz="4000" dirty="0" err="1">
                <a:cs typeface="Arial"/>
              </a:rPr>
              <a:t>Dashboard</a:t>
            </a:r>
            <a:endParaRPr lang="ro-RO" dirty="0" err="1"/>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30</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a:extLst>
              <a:ext uri="{FF2B5EF4-FFF2-40B4-BE49-F238E27FC236}">
                <a16:creationId xmlns:a16="http://schemas.microsoft.com/office/drawing/2014/main" id="{A2F62A6A-BD26-4B40-9196-6DDFC49EE4F9}"/>
              </a:ext>
            </a:extLst>
          </p:cNvPr>
          <p:cNvPicPr>
            <a:picLocks noChangeAspect="1"/>
          </p:cNvPicPr>
          <p:nvPr/>
        </p:nvPicPr>
        <p:blipFill>
          <a:blip r:embed="rId4"/>
          <a:stretch>
            <a:fillRect/>
          </a:stretch>
        </p:blipFill>
        <p:spPr>
          <a:xfrm>
            <a:off x="1446777" y="3603874"/>
            <a:ext cx="11620500" cy="9229725"/>
          </a:xfrm>
          <a:prstGeom prst="rect">
            <a:avLst/>
          </a:prstGeom>
        </p:spPr>
      </p:pic>
      <p:pic>
        <p:nvPicPr>
          <p:cNvPr id="7" name="Image" descr="Image">
            <a:extLst>
              <a:ext uri="{FF2B5EF4-FFF2-40B4-BE49-F238E27FC236}">
                <a16:creationId xmlns:a16="http://schemas.microsoft.com/office/drawing/2014/main" id="{B3C8DAEA-9B3C-4288-B803-CF27D5DF2457}"/>
              </a:ext>
            </a:extLst>
          </p:cNvPr>
          <p:cNvPicPr>
            <a:picLocks noChangeAspect="1"/>
          </p:cNvPicPr>
          <p:nvPr/>
        </p:nvPicPr>
        <p:blipFill>
          <a:blip r:embed="rId5"/>
          <a:srcRect l="66676"/>
          <a:stretch>
            <a:fillRect/>
          </a:stretch>
        </p:blipFill>
        <p:spPr>
          <a:xfrm>
            <a:off x="16258430" y="0"/>
            <a:ext cx="8125570" cy="13716000"/>
          </a:xfrm>
          <a:prstGeom prst="rect">
            <a:avLst/>
          </a:prstGeom>
          <a:ln w="12700">
            <a:miter lim="400000"/>
          </a:ln>
        </p:spPr>
      </p:pic>
      <p:pic>
        <p:nvPicPr>
          <p:cNvPr id="8" name="Image" descr="Image">
            <a:extLst>
              <a:ext uri="{FF2B5EF4-FFF2-40B4-BE49-F238E27FC236}">
                <a16:creationId xmlns:a16="http://schemas.microsoft.com/office/drawing/2014/main" id="{4C6071D0-AC6C-4989-A69E-130EDDEB9188}"/>
              </a:ext>
            </a:extLst>
          </p:cNvPr>
          <p:cNvPicPr>
            <a:picLocks noChangeAspect="1"/>
          </p:cNvPicPr>
          <p:nvPr/>
        </p:nvPicPr>
        <p:blipFill>
          <a:blip r:embed="rId6"/>
          <a:stretch>
            <a:fillRect/>
          </a:stretch>
        </p:blipFill>
        <p:spPr>
          <a:xfrm>
            <a:off x="21191293" y="265569"/>
            <a:ext cx="2716610" cy="914310"/>
          </a:xfrm>
          <a:prstGeom prst="rect">
            <a:avLst/>
          </a:prstGeom>
          <a:ln w="12700">
            <a:miter lim="400000"/>
          </a:ln>
        </p:spPr>
      </p:pic>
    </p:spTree>
    <p:extLst>
      <p:ext uri="{BB962C8B-B14F-4D97-AF65-F5344CB8AC3E}">
        <p14:creationId xmlns:p14="http://schemas.microsoft.com/office/powerpoint/2010/main" val="1682364305"/>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7) </a:t>
            </a:r>
            <a:r>
              <a:rPr lang="ro-RO" sz="4000" dirty="0" err="1">
                <a:cs typeface="Arial"/>
              </a:rPr>
              <a:t>User</a:t>
            </a:r>
            <a:r>
              <a:rPr lang="ro-RO" sz="4000" dirty="0">
                <a:cs typeface="Arial"/>
              </a:rPr>
              <a:t> </a:t>
            </a:r>
            <a:r>
              <a:rPr lang="ro-RO" sz="4000" dirty="0" err="1">
                <a:cs typeface="Arial"/>
              </a:rPr>
              <a:t>Activity</a:t>
            </a:r>
            <a:r>
              <a:rPr lang="ro-RO" sz="4000" dirty="0">
                <a:cs typeface="Arial"/>
              </a:rPr>
              <a:t> </a:t>
            </a:r>
            <a:r>
              <a:rPr lang="ro-RO" sz="4000" dirty="0" err="1">
                <a:cs typeface="Arial"/>
              </a:rPr>
              <a:t>Dashboard</a:t>
            </a: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31</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dirty="0">
                <a:cs typeface="Arial"/>
              </a:rPr>
              <a:t>Rapoarte realizate în </a:t>
            </a:r>
            <a:r>
              <a:rPr lang="ro-RO" sz="2800" b="0" dirty="0" err="1">
                <a:cs typeface="Arial"/>
              </a:rPr>
              <a:t>Tableau</a:t>
            </a:r>
            <a:endParaRPr lang="ro-RO" dirty="0" err="1"/>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e" descr="Image">
            <a:extLst>
              <a:ext uri="{FF2B5EF4-FFF2-40B4-BE49-F238E27FC236}">
                <a16:creationId xmlns:a16="http://schemas.microsoft.com/office/drawing/2014/main" id="{B3C8DAEA-9B3C-4288-B803-CF27D5DF2457}"/>
              </a:ext>
            </a:extLst>
          </p:cNvPr>
          <p:cNvPicPr>
            <a:picLocks noChangeAspect="1"/>
          </p:cNvPicPr>
          <p:nvPr/>
        </p:nvPicPr>
        <p:blipFill>
          <a:blip r:embed="rId4"/>
          <a:srcRect l="66676"/>
          <a:stretch>
            <a:fillRect/>
          </a:stretch>
        </p:blipFill>
        <p:spPr>
          <a:xfrm>
            <a:off x="16258430" y="0"/>
            <a:ext cx="8125570" cy="13716000"/>
          </a:xfrm>
          <a:prstGeom prst="rect">
            <a:avLst/>
          </a:prstGeom>
          <a:ln w="12700">
            <a:miter lim="400000"/>
          </a:ln>
        </p:spPr>
      </p:pic>
      <p:pic>
        <p:nvPicPr>
          <p:cNvPr id="8" name="Image" descr="Image">
            <a:extLst>
              <a:ext uri="{FF2B5EF4-FFF2-40B4-BE49-F238E27FC236}">
                <a16:creationId xmlns:a16="http://schemas.microsoft.com/office/drawing/2014/main" id="{4C6071D0-AC6C-4989-A69E-130EDDEB9188}"/>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pic>
        <p:nvPicPr>
          <p:cNvPr id="3" name="Imagine 8">
            <a:extLst>
              <a:ext uri="{FF2B5EF4-FFF2-40B4-BE49-F238E27FC236}">
                <a16:creationId xmlns:a16="http://schemas.microsoft.com/office/drawing/2014/main" id="{C0FABA08-F310-4758-A3B0-BA81C1E89D4F}"/>
              </a:ext>
            </a:extLst>
          </p:cNvPr>
          <p:cNvPicPr>
            <a:picLocks noChangeAspect="1"/>
          </p:cNvPicPr>
          <p:nvPr/>
        </p:nvPicPr>
        <p:blipFill>
          <a:blip r:embed="rId6"/>
          <a:stretch>
            <a:fillRect/>
          </a:stretch>
        </p:blipFill>
        <p:spPr>
          <a:xfrm>
            <a:off x="1730165" y="3419711"/>
            <a:ext cx="11639550" cy="9201150"/>
          </a:xfrm>
          <a:prstGeom prst="rect">
            <a:avLst/>
          </a:prstGeom>
        </p:spPr>
      </p:pic>
    </p:spTree>
    <p:extLst>
      <p:ext uri="{BB962C8B-B14F-4D97-AF65-F5344CB8AC3E}">
        <p14:creationId xmlns:p14="http://schemas.microsoft.com/office/powerpoint/2010/main" val="3331533137"/>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32</a:t>
            </a:fld>
            <a:endParaRPr/>
          </a:p>
        </p:txBody>
      </p:sp>
      <p:sp>
        <p:nvSpPr>
          <p:cNvPr id="101" name="Agenda"/>
          <p:cNvSpPr txBox="1"/>
          <p:nvPr/>
        </p:nvSpPr>
        <p:spPr>
          <a:xfrm>
            <a:off x="3063750" y="3866176"/>
            <a:ext cx="859658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7000" cap="none" spc="-209"/>
            </a:lvl1pPr>
          </a:lstStyle>
          <a:p>
            <a:r>
              <a:rPr lang="ro-RO" dirty="0" err="1"/>
              <a:t>Useful</a:t>
            </a:r>
            <a:r>
              <a:rPr lang="ro-RO" dirty="0"/>
              <a:t> </a:t>
            </a:r>
            <a:r>
              <a:rPr lang="ro-RO" dirty="0" err="1"/>
              <a:t>links</a:t>
            </a:r>
            <a:endParaRPr dirty="0" err="1"/>
          </a:p>
        </p:txBody>
      </p:sp>
      <p:sp>
        <p:nvSpPr>
          <p:cNvPr id="102" name="general template guidance…"/>
          <p:cNvSpPr txBox="1"/>
          <p:nvPr/>
        </p:nvSpPr>
        <p:spPr>
          <a:xfrm>
            <a:off x="1917115" y="6375005"/>
            <a:ext cx="21136199" cy="5229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ro-RO" sz="2800" b="0" dirty="0">
                <a:solidFill>
                  <a:schemeClr val="tx1"/>
                </a:solidFill>
                <a:ea typeface="+mn-lt"/>
                <a:cs typeface="+mn-lt"/>
                <a:hlinkClick r:id="rId3">
                  <a:extLst>
                    <a:ext uri="{A12FA001-AC4F-418D-AE19-62706E023703}">
                      <ahyp:hlinkClr xmlns:ahyp="http://schemas.microsoft.com/office/drawing/2018/hyperlinkcolor" val="tx"/>
                    </a:ext>
                  </a:extLst>
                </a:hlinkClick>
              </a:rPr>
              <a:t>https://www.kaggle.com/clementmsika/mubi-sqlite-database-for-movie-lovers</a:t>
            </a:r>
            <a:endParaRPr lang="ro-RO" sz="2800">
              <a:solidFill>
                <a:schemeClr val="tx1"/>
              </a:solidFill>
              <a:cs typeface="Arial"/>
            </a:endParaRPr>
          </a:p>
          <a:p>
            <a:pPr marL="555625" indent="-555625">
              <a:lnSpc>
                <a:spcPct val="130000"/>
              </a:lnSpc>
              <a:buClr>
                <a:srgbClr val="DE411B"/>
              </a:buClr>
              <a:buSzPct val="100000"/>
              <a:buAutoNum type="arabicPeriod"/>
              <a:defRPr spc="198"/>
            </a:pPr>
            <a:r>
              <a:rPr lang="en-US" sz="2800" b="0" dirty="0">
                <a:solidFill>
                  <a:schemeClr val="tx1"/>
                </a:solidFill>
                <a:ea typeface="+mn-lt"/>
                <a:cs typeface="+mn-lt"/>
                <a:hlinkClick r:id="rId4">
                  <a:extLst>
                    <a:ext uri="{A12FA001-AC4F-418D-AE19-62706E023703}">
                      <ahyp:hlinkClr xmlns:ahyp="http://schemas.microsoft.com/office/drawing/2018/hyperlinkcolor" val="tx"/>
                    </a:ext>
                  </a:extLst>
                </a:hlinkClick>
              </a:rPr>
              <a:t>https://zenodo.org/record/1240586#.YSS1Xo4zZPZ</a:t>
            </a:r>
            <a:endParaRPr sz="2800">
              <a:solidFill>
                <a:schemeClr val="tx1"/>
              </a:solidFill>
              <a:cs typeface="Arial"/>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5">
                  <a:extLst>
                    <a:ext uri="{A12FA001-AC4F-418D-AE19-62706E023703}">
                      <ahyp:hlinkClr xmlns:ahyp="http://schemas.microsoft.com/office/drawing/2018/hyperlinkcolor" val="tx"/>
                    </a:ext>
                  </a:extLst>
                </a:hlinkClick>
              </a:rPr>
              <a:t>https://www.postgresql.org/docs/13/index.html</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6">
                  <a:extLst>
                    <a:ext uri="{A12FA001-AC4F-418D-AE19-62706E023703}">
                      <ahyp:hlinkClr xmlns:ahyp="http://schemas.microsoft.com/office/drawing/2018/hyperlinkcolor" val="tx"/>
                    </a:ext>
                  </a:extLst>
                </a:hlinkClick>
              </a:rPr>
              <a:t>https://www.sqlite.org/docs.html</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7">
                  <a:extLst>
                    <a:ext uri="{A12FA001-AC4F-418D-AE19-62706E023703}">
                      <ahyp:hlinkClr xmlns:ahyp="http://schemas.microsoft.com/office/drawing/2018/hyperlinkcolor" val="tx"/>
                    </a:ext>
                  </a:extLst>
                </a:hlinkClick>
              </a:rPr>
              <a:t>https://www.tableau.com/</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ro-RO" sz="2800" b="0" spc="198" dirty="0">
                <a:solidFill>
                  <a:schemeClr val="tx1"/>
                </a:solidFill>
                <a:ea typeface="+mn-lt"/>
                <a:cs typeface="+mn-lt"/>
                <a:hlinkClick r:id="rId8">
                  <a:extLst>
                    <a:ext uri="{A12FA001-AC4F-418D-AE19-62706E023703}">
                      <ahyp:hlinkClr xmlns:ahyp="http://schemas.microsoft.com/office/drawing/2018/hyperlinkcolor" val="tx"/>
                    </a:ext>
                  </a:extLst>
                </a:hlinkClick>
              </a:rPr>
              <a:t>https://help.talend.com/r/MW~bv2NtBd_sCQPsRNN2pA/lCqoKBO1L5I3HJrhQ49C8g</a:t>
            </a:r>
          </a:p>
          <a:p>
            <a:pPr marL="555625" indent="-555625">
              <a:lnSpc>
                <a:spcPct val="130000"/>
              </a:lnSpc>
              <a:buClr>
                <a:srgbClr val="DE411B"/>
              </a:buClr>
              <a:buSzPct val="100000"/>
              <a:buFontTx/>
              <a:buAutoNum type="arabicPeriod"/>
              <a:defRPr spc="198"/>
            </a:pPr>
            <a:r>
              <a:rPr lang="ro-RO" sz="2800" b="0" spc="198" dirty="0">
                <a:solidFill>
                  <a:schemeClr val="tx1"/>
                </a:solidFill>
                <a:ea typeface="+mn-lt"/>
                <a:cs typeface="+mn-lt"/>
                <a:hlinkClick r:id="rId9">
                  <a:extLst>
                    <a:ext uri="{A12FA001-AC4F-418D-AE19-62706E023703}">
                      <ahyp:hlinkClr xmlns:ahyp="http://schemas.microsoft.com/office/drawing/2018/hyperlinkcolor" val="tx"/>
                    </a:ext>
                  </a:extLst>
                </a:hlinkClick>
              </a:rPr>
              <a:t>https://dbeaver.com/docs/wiki/</a:t>
            </a:r>
          </a:p>
          <a:p>
            <a:pPr marL="555625" indent="-555625">
              <a:lnSpc>
                <a:spcPct val="130000"/>
              </a:lnSpc>
              <a:buClr>
                <a:srgbClr val="DE411B"/>
              </a:buClr>
              <a:buSzPct val="100000"/>
              <a:buAutoNum type="arabicPeriod"/>
              <a:defRPr spc="198"/>
            </a:pPr>
            <a:endParaRPr lang="ro-RO" sz="2800" dirty="0">
              <a:cs typeface="Arial"/>
            </a:endParaRPr>
          </a:p>
          <a:p>
            <a:pPr marL="555625" indent="-555625">
              <a:lnSpc>
                <a:spcPct val="130000"/>
              </a:lnSpc>
              <a:buClr>
                <a:srgbClr val="DE411B"/>
              </a:buClr>
              <a:buSzPct val="100000"/>
              <a:buAutoNum type="arabicPeriod"/>
              <a:defRPr spc="198"/>
            </a:pPr>
            <a:endParaRPr lang="ro-RO" sz="3600" dirty="0">
              <a:cs typeface="Arial"/>
            </a:endParaRPr>
          </a:p>
        </p:txBody>
      </p:sp>
      <p:pic>
        <p:nvPicPr>
          <p:cNvPr id="103" name="Image" descr="Image"/>
          <p:cNvPicPr>
            <a:picLocks noChangeAspect="1"/>
          </p:cNvPicPr>
          <p:nvPr/>
        </p:nvPicPr>
        <p:blipFill>
          <a:blip r:embed="rId10"/>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481384657"/>
      </p:ext>
    </p:extLst>
  </p:cSld>
  <p:clrMapOvr>
    <a:masterClrMapping/>
  </p:clrMapOvr>
  <mc:AlternateContent xmlns:mc="http://schemas.openxmlformats.org/markup-compatibility/2006">
    <mc:Choice xmlns:p14="http://schemas.microsoft.com/office/powerpoint/2010/main" Requires="p14">
      <p:transition spd="med" p14:dur="700">
        <p:push dir="u"/>
      </p:transition>
    </mc:Choice>
    <mc:Fallback>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6226069" cy="30233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ro-RO" sz="2400" b="0">
                <a:ea typeface="+mn-lt"/>
                <a:cs typeface="+mn-lt"/>
              </a:rPr>
              <a:t>Datele au fost preluate de pe </a:t>
            </a:r>
            <a:r>
              <a:rPr lang="ro-RO" sz="2400" b="0" err="1">
                <a:ea typeface="+mn-lt"/>
                <a:cs typeface="+mn-lt"/>
              </a:rPr>
              <a:t>Kaggle</a:t>
            </a:r>
            <a:r>
              <a:rPr lang="ro-RO" sz="2400" b="0">
                <a:ea typeface="+mn-lt"/>
                <a:cs typeface="+mn-lt"/>
              </a:rPr>
              <a:t>:</a:t>
            </a:r>
            <a:endParaRPr lang="ro-RO" sz="2400"/>
          </a:p>
          <a:p>
            <a:pPr defTabSz="821531">
              <a:defRPr sz="2000" b="0" cap="none" spc="0">
                <a:solidFill>
                  <a:srgbClr val="5E5E5E"/>
                </a:solidFill>
                <a:latin typeface="Helvetica Light"/>
                <a:ea typeface="Helvetica Light"/>
                <a:cs typeface="Helvetica Light"/>
                <a:sym typeface="Helvetica Light"/>
              </a:defRPr>
            </a:pPr>
            <a:r>
              <a:rPr lang="ro-RO" sz="2400" b="0">
                <a:ea typeface="+mn-lt"/>
                <a:cs typeface="+mn-lt"/>
                <a:hlinkClick r:id="rId3"/>
              </a:rPr>
              <a:t>https://www.kaggle.com/clementmsika/mubi-sqlite-database-for-movie-lovers</a:t>
            </a:r>
            <a:endParaRPr lang="ro-RO" sz="2400"/>
          </a:p>
          <a:p>
            <a:pPr defTabSz="821531">
              <a:defRPr sz="2000" b="0" cap="none" spc="0">
                <a:solidFill>
                  <a:srgbClr val="5E5E5E"/>
                </a:solidFill>
                <a:latin typeface="Helvetica Light"/>
                <a:ea typeface="Helvetica Light"/>
                <a:cs typeface="Helvetica Light"/>
                <a:sym typeface="Helvetica Light"/>
              </a:defRPr>
            </a:pPr>
            <a:endParaRPr lang="ro-RO" sz="2400">
              <a:cs typeface="Arial"/>
            </a:endParaRPr>
          </a:p>
          <a:p>
            <a:pPr defTabSz="821531">
              <a:defRPr sz="2000" b="0" cap="none" spc="0">
                <a:solidFill>
                  <a:srgbClr val="5E5E5E"/>
                </a:solidFill>
                <a:latin typeface="Helvetica Light"/>
                <a:ea typeface="Helvetica Light"/>
                <a:cs typeface="Helvetica Light"/>
                <a:sym typeface="Helvetica Light"/>
              </a:defRPr>
            </a:pPr>
            <a:r>
              <a:rPr lang="ro-RO" sz="2400">
                <a:ea typeface="+mn-lt"/>
                <a:cs typeface="+mn-lt"/>
              </a:rPr>
              <a:t>Acestea au fost colectate de către utilizatorul </a:t>
            </a:r>
            <a:r>
              <a:rPr lang="ro-RO" sz="2400" cap="none" spc="0">
                <a:solidFill>
                  <a:srgbClr val="5E5E5E"/>
                </a:solidFill>
                <a:latin typeface="Helvetica Light"/>
                <a:ea typeface="+mn-lt"/>
                <a:cs typeface="+mn-lt"/>
              </a:rPr>
              <a:t>Clément </a:t>
            </a:r>
            <a:r>
              <a:rPr lang="ro-RO" sz="2400" cap="none" spc="0" err="1">
                <a:solidFill>
                  <a:srgbClr val="5E5E5E"/>
                </a:solidFill>
                <a:latin typeface="Helvetica Light"/>
                <a:ea typeface="+mn-lt"/>
                <a:cs typeface="+mn-lt"/>
              </a:rPr>
              <a:t>Msika</a:t>
            </a:r>
            <a:r>
              <a:rPr lang="ro-RO" sz="2400" b="0" cap="none" spc="0">
                <a:solidFill>
                  <a:srgbClr val="5E5E5E"/>
                </a:solidFill>
                <a:latin typeface="Helvetica Light"/>
                <a:ea typeface="+mn-lt"/>
                <a:cs typeface="+mn-lt"/>
              </a:rPr>
              <a:t> prin intermediul API-ului furnizat de către MUBI.</a:t>
            </a:r>
            <a:endParaRPr lang="en-US" sz="2400" b="0" cap="none" spc="0">
              <a:solidFill>
                <a:srgbClr val="5E5E5E"/>
              </a:solidFill>
              <a:latin typeface="Helvetica Light"/>
              <a:ea typeface="+mn-lt"/>
              <a:cs typeface="+mn-lt"/>
            </a:endParaRPr>
          </a:p>
          <a:p>
            <a:pPr defTabSz="821531">
              <a:defRPr sz="2000" b="0" cap="none" spc="0">
                <a:solidFill>
                  <a:srgbClr val="5E5E5E"/>
                </a:solidFill>
                <a:latin typeface="Helvetica Light"/>
                <a:ea typeface="Helvetica Light"/>
                <a:cs typeface="Helvetica Light"/>
                <a:sym typeface="Helvetica Light"/>
              </a:defRPr>
            </a:pPr>
            <a:br>
              <a:rPr lang="en-US"/>
            </a:br>
            <a:endParaRPr lang="en-US"/>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MUBI - "</a:t>
            </a:r>
            <a:r>
              <a:rPr lang="ro-RO" sz="4000" err="1">
                <a:cs typeface="Arial"/>
              </a:rPr>
              <a:t>Netflix</a:t>
            </a:r>
            <a:r>
              <a:rPr lang="ro-RO" sz="4000">
                <a:cs typeface="Arial"/>
              </a:rPr>
              <a:t> for </a:t>
            </a:r>
            <a:r>
              <a:rPr lang="ro-RO" sz="4000" err="1">
                <a:cs typeface="Arial"/>
              </a:rPr>
              <a:t>art</a:t>
            </a:r>
            <a:r>
              <a:rPr lang="ro-RO" sz="4000">
                <a:cs typeface="Arial"/>
              </a:rPr>
              <a:t> </a:t>
            </a:r>
            <a:r>
              <a:rPr lang="ro-RO" sz="4000" err="1">
                <a:cs typeface="Arial"/>
              </a:rPr>
              <a:t>lovers</a:t>
            </a:r>
            <a:r>
              <a:rPr lang="ro-RO" sz="4000">
                <a:cs typeface="Arial"/>
              </a:rPr>
              <a: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dirty="0"/>
              <a:t>4</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Alegerea unui </a:t>
            </a:r>
            <a:r>
              <a:rPr lang="ro-RO" sz="2800" b="0" err="1">
                <a:cs typeface="Arial"/>
              </a:rPr>
              <a:t>dataset</a:t>
            </a:r>
            <a:r>
              <a:rPr lang="ro-RO" sz="2800" b="0">
                <a:cs typeface="Arial"/>
              </a:rPr>
              <a:t> potrivit pentru generare de rapoarte</a:t>
            </a:r>
          </a:p>
        </p:txBody>
      </p:sp>
      <p:pic>
        <p:nvPicPr>
          <p:cNvPr id="12" name="Imagine 12">
            <a:extLst>
              <a:ext uri="{FF2B5EF4-FFF2-40B4-BE49-F238E27FC236}">
                <a16:creationId xmlns:a16="http://schemas.microsoft.com/office/drawing/2014/main" id="{57BDCAB4-9373-4F5A-94BE-73FDB8C00C34}"/>
              </a:ext>
            </a:extLst>
          </p:cNvPr>
          <p:cNvPicPr>
            <a:picLocks noChangeAspect="1"/>
          </p:cNvPicPr>
          <p:nvPr/>
        </p:nvPicPr>
        <p:blipFill>
          <a:blip r:embed="rId4"/>
          <a:stretch>
            <a:fillRect/>
          </a:stretch>
        </p:blipFill>
        <p:spPr>
          <a:xfrm>
            <a:off x="17607933" y="674164"/>
            <a:ext cx="2102428" cy="597659"/>
          </a:xfrm>
          <a:prstGeom prst="rect">
            <a:avLst/>
          </a:prstGeom>
        </p:spPr>
      </p:pic>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pic>
        <p:nvPicPr>
          <p:cNvPr id="14" name="Imagine 14">
            <a:extLst>
              <a:ext uri="{FF2B5EF4-FFF2-40B4-BE49-F238E27FC236}">
                <a16:creationId xmlns:a16="http://schemas.microsoft.com/office/drawing/2014/main" id="{02FF2EA6-3FC4-440F-824A-1D78A4D53A23}"/>
              </a:ext>
            </a:extLst>
          </p:cNvPr>
          <p:cNvPicPr>
            <a:picLocks noChangeAspect="1"/>
          </p:cNvPicPr>
          <p:nvPr/>
        </p:nvPicPr>
        <p:blipFill>
          <a:blip r:embed="rId6"/>
          <a:stretch>
            <a:fillRect/>
          </a:stretch>
        </p:blipFill>
        <p:spPr>
          <a:xfrm>
            <a:off x="1209100" y="6436123"/>
            <a:ext cx="20298641" cy="4426527"/>
          </a:xfrm>
          <a:prstGeom prst="rect">
            <a:avLst/>
          </a:prstGeom>
        </p:spPr>
      </p:pic>
    </p:spTree>
    <p:extLst>
      <p:ext uri="{BB962C8B-B14F-4D97-AF65-F5344CB8AC3E}">
        <p14:creationId xmlns:p14="http://schemas.microsoft.com/office/powerpoint/2010/main" val="353374833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7819341" cy="7897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b="0" dirty="0" err="1">
                <a:latin typeface="Arial"/>
                <a:ea typeface="+mn-lt"/>
                <a:cs typeface="+mn-lt"/>
              </a:rPr>
              <a:t>Datele</a:t>
            </a:r>
            <a:r>
              <a:rPr lang="en-US" sz="2800" b="0" dirty="0">
                <a:latin typeface="Arial"/>
                <a:ea typeface="+mn-lt"/>
                <a:cs typeface="+mn-lt"/>
              </a:rPr>
              <a:t> din </a:t>
            </a:r>
            <a:r>
              <a:rPr lang="en-US" sz="2800" b="0" dirty="0" err="1">
                <a:latin typeface="Arial"/>
                <a:ea typeface="+mn-lt"/>
                <a:cs typeface="+mn-lt"/>
              </a:rPr>
              <a:t>tabel</a:t>
            </a:r>
            <a:r>
              <a:rPr lang="en-US" sz="2800" b="0" dirty="0">
                <a:latin typeface="Arial"/>
                <a:ea typeface="+mn-lt"/>
                <a:cs typeface="+mn-lt"/>
              </a:rPr>
              <a:t> nu sunt </a:t>
            </a:r>
            <a:r>
              <a:rPr lang="en-US" sz="2800" b="0" dirty="0" err="1">
                <a:latin typeface="Arial"/>
                <a:ea typeface="+mn-lt"/>
                <a:cs typeface="+mn-lt"/>
              </a:rPr>
              <a:t>normalizate</a:t>
            </a:r>
            <a:endParaRPr lang="en-US" sz="2800" b="0" dirty="0">
              <a:latin typeface="Arial"/>
              <a:ea typeface="+mn-lt"/>
              <a:cs typeface="+mn-lt"/>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dirty="0" err="1">
                <a:latin typeface="Arial"/>
                <a:ea typeface="+mn-lt"/>
                <a:cs typeface="+mn-lt"/>
              </a:rPr>
              <a:t>Tabela</a:t>
            </a:r>
            <a:r>
              <a:rPr lang="en-US" sz="2400" b="0" dirty="0">
                <a:latin typeface="Arial"/>
                <a:ea typeface="+mn-lt"/>
                <a:cs typeface="+mn-lt"/>
              </a:rPr>
              <a:t> “movies” </a:t>
            </a:r>
            <a:r>
              <a:rPr lang="en-US" sz="2400" b="0" dirty="0" err="1">
                <a:latin typeface="Arial"/>
                <a:ea typeface="+mn-lt"/>
                <a:cs typeface="+mn-lt"/>
              </a:rPr>
              <a:t>conține</a:t>
            </a:r>
            <a:r>
              <a:rPr lang="en-US" sz="2400" b="0" dirty="0">
                <a:latin typeface="Arial"/>
                <a:ea typeface="+mn-lt"/>
                <a:cs typeface="+mn-lt"/>
              </a:rPr>
              <a:t> </a:t>
            </a:r>
            <a:r>
              <a:rPr lang="en-US" sz="2400" b="0" dirty="0" err="1">
                <a:latin typeface="Arial"/>
                <a:ea typeface="+mn-lt"/>
                <a:cs typeface="+mn-lt"/>
              </a:rPr>
              <a:t>câmpurile</a:t>
            </a:r>
            <a:r>
              <a:rPr lang="en-US" sz="2400" b="0" dirty="0">
                <a:latin typeface="Arial"/>
                <a:ea typeface="+mn-lt"/>
                <a:cs typeface="+mn-lt"/>
              </a:rPr>
              <a:t> “</a:t>
            </a:r>
            <a:r>
              <a:rPr lang="en-US" sz="2400" b="0" dirty="0" err="1">
                <a:latin typeface="Arial"/>
                <a:ea typeface="+mn-lt"/>
                <a:cs typeface="+mn-lt"/>
              </a:rPr>
              <a:t>director_id</a:t>
            </a:r>
            <a:r>
              <a:rPr lang="en-US" sz="2400" b="0" dirty="0">
                <a:latin typeface="Arial"/>
                <a:ea typeface="+mn-lt"/>
                <a:cs typeface="+mn-lt"/>
              </a:rPr>
              <a:t>”, “</a:t>
            </a:r>
            <a:r>
              <a:rPr lang="en-US" sz="2400" b="0" dirty="0" err="1">
                <a:latin typeface="Arial"/>
                <a:ea typeface="+mn-lt"/>
                <a:cs typeface="+mn-lt"/>
              </a:rPr>
              <a:t>director_name</a:t>
            </a:r>
            <a:r>
              <a:rPr lang="en-US" sz="2400" b="0" dirty="0">
                <a:latin typeface="Arial"/>
                <a:ea typeface="+mn-lt"/>
                <a:cs typeface="+mn-lt"/>
              </a:rPr>
              <a:t>” </a:t>
            </a:r>
            <a:r>
              <a:rPr lang="en-US" sz="2400" b="0" dirty="0" err="1">
                <a:latin typeface="Arial"/>
                <a:ea typeface="+mn-lt"/>
                <a:cs typeface="+mn-lt"/>
              </a:rPr>
              <a:t>si</a:t>
            </a:r>
            <a:r>
              <a:rPr lang="en-US" sz="2400" b="0" dirty="0">
                <a:latin typeface="Arial"/>
                <a:ea typeface="+mn-lt"/>
                <a:cs typeface="+mn-lt"/>
              </a:rPr>
              <a:t> “</a:t>
            </a:r>
            <a:r>
              <a:rPr lang="en-US" sz="2400" b="0" dirty="0" err="1">
                <a:latin typeface="Arial"/>
                <a:ea typeface="+mn-lt"/>
                <a:cs typeface="+mn-lt"/>
              </a:rPr>
              <a:t>director_url</a:t>
            </a:r>
            <a:r>
              <a:rPr lang="en-US" sz="2400" b="0" dirty="0">
                <a:latin typeface="Arial"/>
                <a:ea typeface="+mn-lt"/>
                <a:cs typeface="+mn-lt"/>
              </a:rPr>
              <a:t>” cu </a:t>
            </a:r>
            <a:r>
              <a:rPr lang="en-US" sz="2400" b="0" dirty="0" err="1">
                <a:latin typeface="Arial"/>
                <a:ea typeface="+mn-lt"/>
                <a:cs typeface="+mn-lt"/>
              </a:rPr>
              <a:t>elemente</a:t>
            </a:r>
            <a:r>
              <a:rPr lang="en-US" sz="2400" b="0" dirty="0">
                <a:latin typeface="Arial"/>
                <a:ea typeface="+mn-lt"/>
                <a:cs typeface="+mn-lt"/>
              </a:rPr>
              <a:t> separate </a:t>
            </a:r>
            <a:r>
              <a:rPr lang="en-US" sz="2400" b="0" dirty="0" err="1">
                <a:latin typeface="Arial"/>
                <a:ea typeface="+mn-lt"/>
                <a:cs typeface="+mn-lt"/>
              </a:rPr>
              <a:t>prin</a:t>
            </a:r>
            <a:r>
              <a:rPr lang="en-US" sz="2400" b="0" dirty="0">
                <a:latin typeface="Arial"/>
                <a:ea typeface="+mn-lt"/>
                <a:cs typeface="+mn-lt"/>
              </a:rPr>
              <a:t> </a:t>
            </a:r>
            <a:r>
              <a:rPr lang="en-US" sz="2400" b="0" dirty="0" err="1">
                <a:latin typeface="Arial"/>
                <a:ea typeface="+mn-lt"/>
                <a:cs typeface="+mn-lt"/>
              </a:rPr>
              <a:t>virgulă</a:t>
            </a:r>
            <a:r>
              <a:rPr lang="en-US" sz="2400" b="0" dirty="0">
                <a:latin typeface="Arial"/>
                <a:ea typeface="+mn-lt"/>
                <a:cs typeface="+mn-lt"/>
              </a:rPr>
              <a:t>.</a:t>
            </a:r>
            <a:endParaRPr lang="en-US" sz="2400" dirty="0" err="1">
              <a:latin typeface="Arial"/>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dirty="0" err="1">
                <a:solidFill>
                  <a:srgbClr val="5E5E5E"/>
                </a:solidFill>
                <a:latin typeface="Arial"/>
                <a:ea typeface="+mn-lt"/>
                <a:cs typeface="+mn-lt"/>
              </a:rPr>
              <a:t>Tabelele</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lists_users</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si</a:t>
            </a:r>
            <a:r>
              <a:rPr lang="en-US" sz="2400" b="0" cap="none" spc="0" dirty="0">
                <a:solidFill>
                  <a:srgbClr val="5E5E5E"/>
                </a:solidFill>
                <a:latin typeface="Arial"/>
                <a:ea typeface="+mn-lt"/>
                <a:cs typeface="+mn-lt"/>
              </a:rPr>
              <a:t> “ratings” </a:t>
            </a:r>
            <a:r>
              <a:rPr lang="en-US" sz="2400" b="0" cap="none" spc="0" dirty="0" err="1">
                <a:solidFill>
                  <a:srgbClr val="5E5E5E"/>
                </a:solidFill>
                <a:latin typeface="Arial"/>
                <a:ea typeface="+mn-lt"/>
                <a:cs typeface="+mn-lt"/>
              </a:rPr>
              <a:t>conțin</a:t>
            </a:r>
            <a:r>
              <a:rPr lang="en-US" sz="2400" b="0" cap="none" spc="0" dirty="0">
                <a:solidFill>
                  <a:srgbClr val="5E5E5E"/>
                </a:solidFill>
                <a:latin typeface="Arial"/>
                <a:ea typeface="+mn-lt"/>
                <a:cs typeface="+mn-lt"/>
              </a:rPr>
              <a:t> date </a:t>
            </a:r>
            <a:r>
              <a:rPr lang="en-US" sz="2400" b="0" cap="none" spc="0" dirty="0" err="1">
                <a:solidFill>
                  <a:srgbClr val="5E5E5E"/>
                </a:solidFill>
                <a:latin typeface="Arial"/>
                <a:ea typeface="+mn-lt"/>
                <a:cs typeface="+mn-lt"/>
              </a:rPr>
              <a:t>despre</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useri</a:t>
            </a:r>
            <a:r>
              <a:rPr lang="en-US" sz="2400" b="0" cap="none" spc="0" dirty="0">
                <a:solidFill>
                  <a:srgbClr val="5E5E5E"/>
                </a:solidFill>
                <a:latin typeface="Arial"/>
                <a:ea typeface="+mn-lt"/>
                <a:cs typeface="+mn-lt"/>
              </a:rPr>
              <a:t> care </a:t>
            </a:r>
            <a:r>
              <a:rPr lang="en-US" sz="2400" b="0" cap="none" spc="0" dirty="0" err="1">
                <a:solidFill>
                  <a:srgbClr val="5E5E5E"/>
                </a:solidFill>
                <a:latin typeface="Arial"/>
                <a:ea typeface="+mn-lt"/>
                <a:cs typeface="+mn-lt"/>
              </a:rPr>
              <a:t>trebuie</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colectate</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într</a:t>
            </a:r>
            <a:r>
              <a:rPr lang="en-US" sz="2400" b="0" cap="none" spc="0" dirty="0">
                <a:solidFill>
                  <a:srgbClr val="5E5E5E"/>
                </a:solidFill>
                <a:latin typeface="Arial"/>
                <a:ea typeface="+mn-lt"/>
                <a:cs typeface="+mn-lt"/>
              </a:rPr>
              <a:t>-un </a:t>
            </a:r>
            <a:r>
              <a:rPr lang="en-US" sz="2400" b="0" cap="none" spc="0" dirty="0" err="1">
                <a:solidFill>
                  <a:srgbClr val="5E5E5E"/>
                </a:solidFill>
                <a:latin typeface="Arial"/>
                <a:ea typeface="+mn-lt"/>
                <a:cs typeface="+mn-lt"/>
              </a:rPr>
              <a:t>singur</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tabel</a:t>
            </a:r>
            <a:r>
              <a:rPr lang="en-US" sz="2400" b="0" cap="none" spc="0" dirty="0">
                <a:solidFill>
                  <a:srgbClr val="5E5E5E"/>
                </a:solidFill>
                <a:latin typeface="Arial"/>
                <a:ea typeface="+mn-lt"/>
                <a:cs typeface="+mn-lt"/>
              </a:rPr>
              <a:t> “users”.</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sz="2800" b="0">
              <a:latin typeface="Arial"/>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b="0" dirty="0" err="1">
                <a:latin typeface="Arial"/>
                <a:ea typeface="+mn-lt"/>
                <a:cs typeface="+mn-lt"/>
              </a:rPr>
              <a:t>Deoarece</a:t>
            </a:r>
            <a:r>
              <a:rPr lang="en-US" sz="2800" b="0" dirty="0">
                <a:latin typeface="Arial"/>
                <a:ea typeface="+mn-lt"/>
                <a:cs typeface="+mn-lt"/>
              </a:rPr>
              <a:t> </a:t>
            </a:r>
            <a:r>
              <a:rPr lang="en-US" sz="2800" b="0" dirty="0" err="1">
                <a:latin typeface="Arial"/>
                <a:ea typeface="+mn-lt"/>
                <a:cs typeface="+mn-lt"/>
              </a:rPr>
              <a:t>coloanele</a:t>
            </a:r>
            <a:r>
              <a:rPr lang="en-US" sz="2800" b="0" dirty="0">
                <a:latin typeface="Arial"/>
                <a:ea typeface="+mn-lt"/>
                <a:cs typeface="+mn-lt"/>
              </a:rPr>
              <a:t> nu </a:t>
            </a:r>
            <a:r>
              <a:rPr lang="en-US" sz="2800" b="0" dirty="0" err="1">
                <a:latin typeface="Arial"/>
                <a:ea typeface="+mn-lt"/>
                <a:cs typeface="+mn-lt"/>
              </a:rPr>
              <a:t>conțin</a:t>
            </a:r>
            <a:r>
              <a:rPr lang="en-US" sz="2800" b="0" dirty="0">
                <a:latin typeface="Arial"/>
                <a:ea typeface="+mn-lt"/>
                <a:cs typeface="+mn-lt"/>
              </a:rPr>
              <a:t> date </a:t>
            </a:r>
            <a:r>
              <a:rPr lang="en-US" sz="2800" b="0" dirty="0" err="1">
                <a:latin typeface="Arial"/>
                <a:ea typeface="+mn-lt"/>
                <a:cs typeface="+mn-lt"/>
              </a:rPr>
              <a:t>atomice</a:t>
            </a:r>
            <a:r>
              <a:rPr lang="en-US" sz="2800" b="0" dirty="0">
                <a:latin typeface="Arial"/>
                <a:ea typeface="+mn-lt"/>
                <a:cs typeface="+mn-lt"/>
              </a:rPr>
              <a:t> (are </a:t>
            </a:r>
            <a:r>
              <a:rPr lang="en-US" sz="2800" b="0" dirty="0" err="1">
                <a:latin typeface="Arial"/>
                <a:ea typeface="+mn-lt"/>
                <a:cs typeface="+mn-lt"/>
              </a:rPr>
              <a:t>elemente</a:t>
            </a:r>
            <a:r>
              <a:rPr lang="en-US" sz="2800" b="0" dirty="0">
                <a:latin typeface="Arial"/>
                <a:ea typeface="+mn-lt"/>
                <a:cs typeface="+mn-lt"/>
              </a:rPr>
              <a:t> separate </a:t>
            </a:r>
            <a:r>
              <a:rPr lang="en-US" sz="2800" b="0" dirty="0" err="1">
                <a:latin typeface="Arial"/>
                <a:ea typeface="+mn-lt"/>
                <a:cs typeface="+mn-lt"/>
              </a:rPr>
              <a:t>prin</a:t>
            </a:r>
            <a:r>
              <a:rPr lang="en-US" sz="2800" b="0" dirty="0">
                <a:latin typeface="Arial"/>
                <a:ea typeface="+mn-lt"/>
                <a:cs typeface="+mn-lt"/>
              </a:rPr>
              <a:t> </a:t>
            </a:r>
            <a:r>
              <a:rPr lang="en-US" sz="2800" b="0" dirty="0" err="1">
                <a:latin typeface="Arial"/>
                <a:ea typeface="+mn-lt"/>
                <a:cs typeface="+mn-lt"/>
              </a:rPr>
              <a:t>virgulă</a:t>
            </a:r>
            <a:r>
              <a:rPr lang="en-US" sz="2800" b="0" dirty="0">
                <a:latin typeface="Arial"/>
                <a:ea typeface="+mn-lt"/>
                <a:cs typeface="+mn-lt"/>
              </a:rPr>
              <a:t>), </a:t>
            </a:r>
            <a:r>
              <a:rPr lang="en-US" sz="2800" b="0" dirty="0" err="1">
                <a:latin typeface="Arial"/>
                <a:ea typeface="+mn-lt"/>
                <a:cs typeface="+mn-lt"/>
              </a:rPr>
              <a:t>fișierul</a:t>
            </a:r>
            <a:r>
              <a:rPr lang="en-US" sz="2800" b="0" dirty="0">
                <a:latin typeface="Arial"/>
                <a:ea typeface="+mn-lt"/>
                <a:cs typeface="+mn-lt"/>
              </a:rPr>
              <a:t> CSV </a:t>
            </a:r>
            <a:r>
              <a:rPr lang="en-US" sz="2800" b="0" dirty="0" err="1">
                <a:latin typeface="Arial"/>
                <a:ea typeface="+mn-lt"/>
                <a:cs typeface="+mn-lt"/>
              </a:rPr>
              <a:t>trebuie</a:t>
            </a:r>
            <a:r>
              <a:rPr lang="en-US" sz="2800" b="0" dirty="0">
                <a:latin typeface="Arial"/>
                <a:ea typeface="+mn-lt"/>
                <a:cs typeface="+mn-lt"/>
              </a:rPr>
              <a:t> </a:t>
            </a:r>
            <a:r>
              <a:rPr lang="en-US" sz="2800" b="0" dirty="0" err="1">
                <a:latin typeface="Arial"/>
                <a:ea typeface="+mn-lt"/>
                <a:cs typeface="+mn-lt"/>
              </a:rPr>
              <a:t>reformatat</a:t>
            </a:r>
            <a:r>
              <a:rPr lang="en-US" sz="2800" b="0" dirty="0">
                <a:latin typeface="Arial"/>
                <a:ea typeface="+mn-lt"/>
                <a:cs typeface="+mn-lt"/>
              </a:rPr>
              <a:t> </a:t>
            </a:r>
            <a:r>
              <a:rPr lang="en-US" sz="2800" b="0" dirty="0" err="1">
                <a:latin typeface="Arial"/>
                <a:ea typeface="+mn-lt"/>
                <a:cs typeface="+mn-lt"/>
              </a:rPr>
              <a:t>pentru</a:t>
            </a:r>
            <a:r>
              <a:rPr lang="en-US" sz="2800" b="0" dirty="0">
                <a:latin typeface="Arial"/>
                <a:ea typeface="+mn-lt"/>
                <a:cs typeface="+mn-lt"/>
              </a:rPr>
              <a:t> a fi </a:t>
            </a:r>
            <a:r>
              <a:rPr lang="en-US" sz="2800" b="0" dirty="0" err="1">
                <a:latin typeface="Arial"/>
                <a:ea typeface="+mn-lt"/>
                <a:cs typeface="+mn-lt"/>
              </a:rPr>
              <a:t>citibil</a:t>
            </a:r>
            <a:endParaRPr lang="en-US" sz="2800" dirty="0"/>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dirty="0">
                <a:solidFill>
                  <a:srgbClr val="5E5E5E"/>
                </a:solidFill>
                <a:latin typeface="Arial"/>
                <a:ea typeface="+mn-lt"/>
                <a:cs typeface="+mn-lt"/>
              </a:rPr>
              <a:t>Am </a:t>
            </a:r>
            <a:r>
              <a:rPr lang="en-US" sz="2400" b="0" cap="none" spc="0" dirty="0" err="1">
                <a:solidFill>
                  <a:srgbClr val="5E5E5E"/>
                </a:solidFill>
                <a:latin typeface="Arial"/>
                <a:ea typeface="+mn-lt"/>
                <a:cs typeface="+mn-lt"/>
              </a:rPr>
              <a:t>optat</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pentru</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varianta</a:t>
            </a:r>
            <a:r>
              <a:rPr lang="en-US" sz="2400" b="0" cap="none" spc="0" dirty="0">
                <a:solidFill>
                  <a:srgbClr val="5E5E5E"/>
                </a:solidFill>
                <a:latin typeface="Arial"/>
                <a:ea typeface="+mn-lt"/>
                <a:cs typeface="+mn-lt"/>
              </a:rPr>
              <a:t> </a:t>
            </a:r>
            <a:r>
              <a:rPr lang="en-US" sz="2400" b="0" cap="none" spc="0" dirty="0" err="1">
                <a:solidFill>
                  <a:srgbClr val="5E5E5E"/>
                </a:solidFill>
                <a:latin typeface="Arial"/>
                <a:ea typeface="+mn-lt"/>
                <a:cs typeface="+mn-lt"/>
              </a:rPr>
              <a:t>în</a:t>
            </a:r>
            <a:r>
              <a:rPr lang="en-US" sz="2400" b="0" cap="none" spc="0" dirty="0">
                <a:solidFill>
                  <a:srgbClr val="5E5E5E"/>
                </a:solidFill>
                <a:latin typeface="Arial"/>
                <a:ea typeface="+mn-lt"/>
                <a:cs typeface="+mn-lt"/>
              </a:rPr>
              <a:t> SQLite.</a:t>
            </a:r>
          </a:p>
          <a:p>
            <a:pPr marL="346075" lvl="2" indent="0"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400">
              <a:latin typeface="Arial"/>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err="1">
                <a:latin typeface="Arial"/>
                <a:ea typeface="+mn-lt"/>
                <a:cs typeface="+mn-lt"/>
              </a:rPr>
              <a:t>Numărul</a:t>
            </a:r>
            <a:r>
              <a:rPr lang="en-US" sz="2800" dirty="0">
                <a:latin typeface="Arial"/>
                <a:ea typeface="+mn-lt"/>
                <a:cs typeface="+mn-lt"/>
              </a:rPr>
              <a:t> de </a:t>
            </a:r>
            <a:r>
              <a:rPr lang="en-US" sz="2800" err="1">
                <a:latin typeface="Arial"/>
                <a:ea typeface="+mn-lt"/>
                <a:cs typeface="+mn-lt"/>
              </a:rPr>
              <a:t>înregistrări</a:t>
            </a:r>
            <a:r>
              <a:rPr lang="en-US" sz="2800" dirty="0">
                <a:latin typeface="Arial"/>
                <a:ea typeface="+mn-lt"/>
                <a:cs typeface="+mn-lt"/>
              </a:rPr>
              <a:t> din </a:t>
            </a:r>
            <a:r>
              <a:rPr lang="en-US" sz="2800">
                <a:latin typeface="Arial"/>
                <a:ea typeface="+mn-lt"/>
                <a:cs typeface="+mn-lt"/>
              </a:rPr>
              <a:t>tabela</a:t>
            </a:r>
            <a:r>
              <a:rPr lang="en-US" sz="2800" dirty="0">
                <a:latin typeface="Arial"/>
                <a:ea typeface="+mn-lt"/>
                <a:cs typeface="+mn-lt"/>
              </a:rPr>
              <a:t> "ratings" </a:t>
            </a:r>
            <a:r>
              <a:rPr lang="en-US" sz="2800" err="1">
                <a:latin typeface="Arial"/>
                <a:ea typeface="+mn-lt"/>
                <a:cs typeface="+mn-lt"/>
              </a:rPr>
              <a:t>este</a:t>
            </a:r>
            <a:r>
              <a:rPr lang="en-US" sz="2800" dirty="0">
                <a:latin typeface="Arial"/>
                <a:ea typeface="+mn-lt"/>
                <a:cs typeface="+mn-lt"/>
              </a:rPr>
              <a:t> mare</a:t>
            </a:r>
            <a:endParaRPr lang="en-US" sz="2800" dirty="0">
              <a:latin typeface="Helvetica Light"/>
              <a:ea typeface="+mn-lt"/>
              <a:cs typeface="+mn-lt"/>
            </a:endParaRPr>
          </a:p>
          <a:p>
            <a:pPr marL="803275" lvl="2"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dirty="0" err="1">
                <a:latin typeface="Arial"/>
                <a:ea typeface="+mn-lt"/>
                <a:cs typeface="+mn-lt"/>
              </a:rPr>
              <a:t>Conține</a:t>
            </a:r>
            <a:r>
              <a:rPr lang="en-US" sz="2400" dirty="0">
                <a:latin typeface="Arial"/>
                <a:ea typeface="+mn-lt"/>
                <a:cs typeface="+mn-lt"/>
              </a:rPr>
              <a:t> circa 15.000.000 de </a:t>
            </a:r>
            <a:r>
              <a:rPr lang="en-US" sz="2400" dirty="0" err="1">
                <a:latin typeface="Arial"/>
                <a:ea typeface="+mn-lt"/>
                <a:cs typeface="+mn-lt"/>
              </a:rPr>
              <a:t>înregistrări</a:t>
            </a:r>
            <a:r>
              <a:rPr lang="en-US" sz="2400" dirty="0">
                <a:latin typeface="Arial"/>
                <a:ea typeface="+mn-lt"/>
                <a:cs typeface="+mn-lt"/>
              </a:rPr>
              <a:t>.</a:t>
            </a:r>
            <a:endParaRPr lang="en-US" sz="2400" dirty="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sz="2000" b="0" cap="none" spc="0">
              <a:latin typeface="Arial"/>
              <a:ea typeface="+mn-lt"/>
              <a:cs typeface="+mn-lt"/>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Probleme aduse de acest </a:t>
            </a:r>
            <a:r>
              <a:rPr lang="ro-RO" sz="4000" err="1">
                <a:cs typeface="Arial"/>
              </a:rPr>
              <a:t>dataset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5</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Alegerea unui </a:t>
            </a:r>
            <a:r>
              <a:rPr lang="ro-RO" sz="2800" b="0" err="1">
                <a:cs typeface="Arial"/>
              </a:rPr>
              <a:t>dataset</a:t>
            </a:r>
            <a:r>
              <a:rPr lang="ro-RO" sz="2800" b="0">
                <a:cs typeface="Arial"/>
              </a:rPr>
              <a:t> potrivit pentru generare de rapoarte</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spTree>
    <p:extLst>
      <p:ext uri="{BB962C8B-B14F-4D97-AF65-F5344CB8AC3E}">
        <p14:creationId xmlns:p14="http://schemas.microsoft.com/office/powerpoint/2010/main" val="29074630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54" name="Additional chapter intro…"/>
          <p:cNvSpPr txBox="1"/>
          <p:nvPr/>
        </p:nvSpPr>
        <p:spPr>
          <a:xfrm>
            <a:off x="3016570" y="9295288"/>
            <a:ext cx="14244132" cy="18261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t>Alegerea </a:t>
            </a:r>
            <a:r>
              <a:rPr lang="ro-RO" err="1"/>
              <a:t>engine</a:t>
            </a:r>
            <a:r>
              <a:rPr lang="ro-RO"/>
              <a:t>-ului potrivit pentru manipularea datelor</a:t>
            </a: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334718194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err="1">
                <a:cs typeface="Arial"/>
              </a:rPr>
              <a:t>PostgreSQL</a:t>
            </a:r>
            <a:r>
              <a:rPr lang="ro-RO" sz="4000">
                <a:cs typeface="Arial"/>
              </a:rPr>
              <a:t> over </a:t>
            </a:r>
            <a:r>
              <a:rPr lang="ro-RO" sz="4000" err="1">
                <a:cs typeface="Arial"/>
              </a:rPr>
              <a:t>SQLite</a:t>
            </a:r>
            <a:endParaRPr lang="ro-RO" err="1"/>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7</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Alegerea </a:t>
            </a:r>
            <a:r>
              <a:rPr lang="ro-RO" sz="2800" b="0" err="1">
                <a:cs typeface="Arial"/>
              </a:rPr>
              <a:t>engine</a:t>
            </a:r>
            <a:r>
              <a:rPr lang="ro-RO" sz="2800" b="0">
                <a:cs typeface="Arial"/>
              </a:rPr>
              <a:t>-ului potrivit pentru manipularea datelor</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a:extLst>
              <a:ext uri="{FF2B5EF4-FFF2-40B4-BE49-F238E27FC236}">
                <a16:creationId xmlns:a16="http://schemas.microsoft.com/office/drawing/2014/main" id="{9CB824F0-1A01-4804-AC41-A470E4CEC3FA}"/>
              </a:ext>
            </a:extLst>
          </p:cNvPr>
          <p:cNvPicPr>
            <a:picLocks noChangeAspect="1"/>
          </p:cNvPicPr>
          <p:nvPr/>
        </p:nvPicPr>
        <p:blipFill>
          <a:blip r:embed="rId4"/>
          <a:stretch>
            <a:fillRect/>
          </a:stretch>
        </p:blipFill>
        <p:spPr>
          <a:xfrm>
            <a:off x="9643919" y="3697510"/>
            <a:ext cx="5011882" cy="2155915"/>
          </a:xfrm>
          <a:prstGeom prst="rect">
            <a:avLst/>
          </a:prstGeom>
        </p:spPr>
      </p:pic>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B2FC643E-1CD4-4D4D-B286-5C63956A6F30}"/>
              </a:ext>
            </a:extLst>
          </p:cNvPr>
          <p:cNvSpPr txBox="1"/>
          <p:nvPr/>
        </p:nvSpPr>
        <p:spPr>
          <a:xfrm>
            <a:off x="3374144" y="6374531"/>
            <a:ext cx="8341867" cy="42684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dirty="0">
                <a:solidFill>
                  <a:srgbClr val="00B050"/>
                </a:solidFill>
                <a:latin typeface="Arial"/>
                <a:cs typeface="Arial"/>
              </a:rPr>
              <a:t>Are nevoie de un server pe care să ruleze.</a:t>
            </a:r>
            <a:endParaRPr lang="ro-RO" sz="2800" dirty="0">
              <a:solidFill>
                <a:srgbClr val="00B050"/>
              </a:solidFill>
            </a:endParaRP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dirty="0">
                <a:solidFill>
                  <a:srgbClr val="00B050"/>
                </a:solidFill>
                <a:latin typeface="Arial"/>
                <a:cs typeface="Arial"/>
              </a:rPr>
              <a:t>Deține o multitudine de tipuri de date diferite.</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dirty="0">
                <a:solidFill>
                  <a:srgbClr val="FFC000"/>
                </a:solidFill>
                <a:latin typeface="Arial"/>
                <a:cs typeface="Arial"/>
              </a:rPr>
              <a:t>Este mai puțin portabil, necesitând export la codul SQL.</a:t>
            </a: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dirty="0">
                <a:solidFill>
                  <a:srgbClr val="00B050"/>
                </a:solidFill>
                <a:latin typeface="Arial"/>
                <a:cs typeface="Arial"/>
              </a:rPr>
              <a:t>Suportă </a:t>
            </a:r>
            <a:r>
              <a:rPr lang="ro-RO" sz="2800" dirty="0" err="1">
                <a:solidFill>
                  <a:srgbClr val="00B050"/>
                </a:solidFill>
                <a:latin typeface="Arial"/>
                <a:cs typeface="Arial"/>
              </a:rPr>
              <a:t>multiacces</a:t>
            </a:r>
            <a:r>
              <a:rPr lang="ro-RO" sz="2800" dirty="0">
                <a:solidFill>
                  <a:srgbClr val="00B050"/>
                </a:solidFill>
                <a:latin typeface="Arial"/>
                <a:cs typeface="Arial"/>
              </a:rPr>
              <a:t> din partea mai multor </a:t>
            </a:r>
            <a:r>
              <a:rPr lang="ro-RO" sz="2800" dirty="0" err="1">
                <a:solidFill>
                  <a:srgbClr val="00B050"/>
                </a:solidFill>
                <a:latin typeface="Arial"/>
                <a:cs typeface="Arial"/>
              </a:rPr>
              <a:t>useri</a:t>
            </a:r>
            <a:r>
              <a:rPr lang="ro-RO" sz="2800" dirty="0">
                <a:solidFill>
                  <a:srgbClr val="00B050"/>
                </a:solidFill>
                <a:latin typeface="Arial"/>
                <a:cs typeface="Arial"/>
              </a:rPr>
              <a:t>.</a:t>
            </a: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dirty="0">
                <a:solidFill>
                  <a:srgbClr val="00B050"/>
                </a:solidFill>
                <a:latin typeface="Arial"/>
                <a:cs typeface="Arial"/>
              </a:rPr>
              <a:t>Scripturi server-</a:t>
            </a:r>
            <a:r>
              <a:rPr lang="ro-RO" sz="2800" dirty="0" err="1">
                <a:solidFill>
                  <a:srgbClr val="00B050"/>
                </a:solidFill>
                <a:latin typeface="Arial"/>
                <a:cs typeface="Arial"/>
              </a:rPr>
              <a:t>side</a:t>
            </a:r>
            <a:r>
              <a:rPr lang="ro-RO" sz="2800" dirty="0">
                <a:solidFill>
                  <a:srgbClr val="00B050"/>
                </a:solidFill>
                <a:latin typeface="Arial"/>
                <a:cs typeface="Arial"/>
              </a:rPr>
              <a:t>: PL/PGSQL</a:t>
            </a:r>
          </a:p>
        </p:txBody>
      </p:sp>
      <p:sp>
        <p:nvSpPr>
          <p:cNvPr id="1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5F577AE-B6B5-4F71-B645-D0C01E281076}"/>
              </a:ext>
            </a:extLst>
          </p:cNvPr>
          <p:cNvSpPr txBox="1"/>
          <p:nvPr/>
        </p:nvSpPr>
        <p:spPr>
          <a:xfrm>
            <a:off x="13472296" y="6340765"/>
            <a:ext cx="8341867" cy="631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t">
            <a:spAutoFit/>
          </a:bodyPr>
          <a:lstStyle/>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dirty="0" err="1">
                <a:solidFill>
                  <a:srgbClr val="FFC000"/>
                </a:solidFill>
                <a:latin typeface="Arial"/>
                <a:cs typeface="Arial"/>
              </a:rPr>
              <a:t>Embedded</a:t>
            </a:r>
            <a:r>
              <a:rPr lang="ro-RO" sz="2800" dirty="0">
                <a:solidFill>
                  <a:srgbClr val="FFC000"/>
                </a:solidFill>
                <a:latin typeface="Arial"/>
                <a:cs typeface="Arial"/>
              </a:rPr>
              <a:t>, </a:t>
            </a:r>
            <a:r>
              <a:rPr lang="ro-RO" sz="2800" dirty="0" err="1">
                <a:solidFill>
                  <a:srgbClr val="FFC000"/>
                </a:solidFill>
                <a:latin typeface="Arial"/>
                <a:cs typeface="Arial"/>
              </a:rPr>
              <a:t>Serverless</a:t>
            </a:r>
            <a:r>
              <a:rPr lang="ro-RO" sz="2800" dirty="0">
                <a:solidFill>
                  <a:srgbClr val="FFC000"/>
                </a:solidFill>
                <a:latin typeface="Arial"/>
                <a:cs typeface="Arial"/>
              </a:rPr>
              <a:t>.</a:t>
            </a:r>
            <a:endParaRPr lang="ro-RO" sz="2800" dirty="0">
              <a:solidFill>
                <a:srgbClr val="FFC000"/>
              </a:solidFill>
            </a:endParaRP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dirty="0">
                <a:solidFill>
                  <a:srgbClr val="FF0000"/>
                </a:solidFill>
                <a:latin typeface="Arial"/>
                <a:cs typeface="Arial"/>
              </a:rPr>
              <a:t>Suportă doar 5 tipuri de date: (NULL, </a:t>
            </a:r>
            <a:r>
              <a:rPr lang="ro-RO" sz="2800" dirty="0" err="1">
                <a:solidFill>
                  <a:srgbClr val="FF0000"/>
                </a:solidFill>
                <a:latin typeface="Arial"/>
                <a:cs typeface="Arial"/>
              </a:rPr>
              <a:t>Integer</a:t>
            </a:r>
            <a:r>
              <a:rPr lang="ro-RO" sz="2800" dirty="0">
                <a:solidFill>
                  <a:srgbClr val="FF0000"/>
                </a:solidFill>
                <a:latin typeface="Arial"/>
                <a:cs typeface="Arial"/>
              </a:rPr>
              <a:t>, Real, Text, </a:t>
            </a:r>
            <a:r>
              <a:rPr lang="ro-RO" sz="2800" dirty="0" err="1">
                <a:solidFill>
                  <a:srgbClr val="FF0000"/>
                </a:solidFill>
                <a:latin typeface="Arial"/>
                <a:cs typeface="Arial"/>
              </a:rPr>
              <a:t>Blob</a:t>
            </a:r>
            <a:r>
              <a:rPr lang="ro-RO" sz="2800" dirty="0">
                <a:solidFill>
                  <a:srgbClr val="FF0000"/>
                </a:solidFill>
                <a:latin typeface="Arial"/>
                <a:cs typeface="Arial"/>
              </a:rPr>
              <a:t>).</a:t>
            </a:r>
          </a:p>
          <a:p>
            <a:pPr marL="457200" indent="-4572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dirty="0">
                <a:solidFill>
                  <a:srgbClr val="00B050"/>
                </a:solidFill>
                <a:latin typeface="Arial"/>
                <a:cs typeface="Arial"/>
              </a:rPr>
              <a:t>Este o baza de date portabilă (motivul pentru care am putut importa cu ușurință </a:t>
            </a:r>
            <a:r>
              <a:rPr lang="ro-RO" sz="2800" dirty="0" err="1">
                <a:solidFill>
                  <a:srgbClr val="00B050"/>
                </a:solidFill>
                <a:latin typeface="Arial"/>
                <a:cs typeface="Arial"/>
              </a:rPr>
              <a:t>dataset-ul</a:t>
            </a:r>
            <a:r>
              <a:rPr lang="ro-RO" sz="2800" dirty="0">
                <a:solidFill>
                  <a:srgbClr val="00B050"/>
                </a:solidFill>
                <a:latin typeface="Arial"/>
                <a:cs typeface="Arial"/>
              </a:rPr>
              <a:t> de pe </a:t>
            </a:r>
            <a:r>
              <a:rPr lang="ro-RO" sz="2800" dirty="0" err="1">
                <a:solidFill>
                  <a:srgbClr val="00B050"/>
                </a:solidFill>
                <a:latin typeface="Arial"/>
                <a:cs typeface="Arial"/>
              </a:rPr>
              <a:t>Kaggle</a:t>
            </a:r>
            <a:r>
              <a:rPr lang="ro-RO" sz="2800" dirty="0">
                <a:solidFill>
                  <a:srgbClr val="00B050"/>
                </a:solidFill>
                <a:latin typeface="Arial"/>
                <a:cs typeface="Arial"/>
              </a:rPr>
              <a:t>).</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dirty="0">
                <a:solidFill>
                  <a:srgbClr val="FF0000"/>
                </a:solidFill>
                <a:latin typeface="Arial"/>
                <a:cs typeface="Arial"/>
              </a:rPr>
              <a:t>Nu suportă </a:t>
            </a:r>
            <a:r>
              <a:rPr lang="ro-RO" sz="2800" dirty="0" err="1">
                <a:solidFill>
                  <a:srgbClr val="FF0000"/>
                </a:solidFill>
                <a:latin typeface="Arial"/>
                <a:cs typeface="Arial"/>
              </a:rPr>
              <a:t>multiacces</a:t>
            </a:r>
            <a:r>
              <a:rPr lang="ro-RO" sz="2800" dirty="0">
                <a:solidFill>
                  <a:srgbClr val="FF0000"/>
                </a:solidFill>
                <a:latin typeface="Arial"/>
                <a:cs typeface="Arial"/>
              </a:rPr>
              <a:t> din partea mai multor </a:t>
            </a:r>
            <a:r>
              <a:rPr lang="ro-RO" sz="2800" dirty="0" err="1">
                <a:solidFill>
                  <a:srgbClr val="FF0000"/>
                </a:solidFill>
                <a:latin typeface="Arial"/>
                <a:cs typeface="Arial"/>
              </a:rPr>
              <a:t>useri</a:t>
            </a:r>
            <a:r>
              <a:rPr lang="ro-RO" sz="2800" dirty="0">
                <a:solidFill>
                  <a:srgbClr val="FF0000"/>
                </a:solidFill>
                <a:latin typeface="Arial"/>
                <a:cs typeface="Arial"/>
              </a:rPr>
              <a:t>.</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dirty="0">
                <a:solidFill>
                  <a:srgbClr val="FF0000"/>
                </a:solidFill>
                <a:latin typeface="Arial"/>
                <a:cs typeface="Arial"/>
              </a:rPr>
              <a:t>Nu oferă suport pentru scripturi server-</a:t>
            </a:r>
            <a:r>
              <a:rPr lang="ro-RO" sz="2800" dirty="0" err="1">
                <a:solidFill>
                  <a:srgbClr val="FF0000"/>
                </a:solidFill>
                <a:latin typeface="Arial"/>
                <a:cs typeface="Arial"/>
              </a:rPr>
              <a:t>side</a:t>
            </a:r>
            <a:endParaRPr lang="ro-RO" sz="2800" dirty="0">
              <a:solidFill>
                <a:srgbClr val="FF0000"/>
              </a:solidFill>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400" b="0" dirty="0">
                <a:latin typeface="Arial"/>
                <a:cs typeface="Arial"/>
              </a:rPr>
              <a:t>.</a:t>
            </a:r>
          </a:p>
        </p:txBody>
      </p:sp>
    </p:spTree>
    <p:extLst>
      <p:ext uri="{BB962C8B-B14F-4D97-AF65-F5344CB8AC3E}">
        <p14:creationId xmlns:p14="http://schemas.microsoft.com/office/powerpoint/2010/main" val="310344578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err="1">
                <a:cs typeface="Arial"/>
              </a:rPr>
              <a:t>PostgreSQL</a:t>
            </a:r>
            <a:r>
              <a:rPr lang="ro-RO" sz="4000" dirty="0">
                <a:cs typeface="Arial"/>
              </a:rPr>
              <a:t> </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8</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Alegerea </a:t>
            </a:r>
            <a:r>
              <a:rPr lang="ro-RO" sz="2800" b="0" err="1">
                <a:cs typeface="Arial"/>
              </a:rPr>
              <a:t>engine</a:t>
            </a:r>
            <a:r>
              <a:rPr lang="ro-RO" sz="2800" b="0">
                <a:cs typeface="Arial"/>
              </a:rPr>
              <a:t>-ului potrivit pentru manipularea datelor</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sp>
        <p:nvSpPr>
          <p:cNvPr id="8"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A2D9BD41-B028-47AE-A6C8-4AFED1262B69}"/>
              </a:ext>
            </a:extLst>
          </p:cNvPr>
          <p:cNvSpPr txBox="1"/>
          <p:nvPr/>
        </p:nvSpPr>
        <p:spPr>
          <a:xfrm>
            <a:off x="1733202" y="4404355"/>
            <a:ext cx="17819341" cy="5650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err="1">
                <a:latin typeface="Arial"/>
                <a:ea typeface="+mn-lt"/>
                <a:cs typeface="+mn-lt"/>
              </a:rPr>
              <a:t>În</a:t>
            </a:r>
            <a:r>
              <a:rPr lang="en-US" sz="2800" dirty="0">
                <a:latin typeface="Arial"/>
                <a:ea typeface="+mn-lt"/>
                <a:cs typeface="+mn-lt"/>
              </a:rPr>
              <a:t> </a:t>
            </a:r>
            <a:r>
              <a:rPr lang="en-US" sz="2800" err="1">
                <a:latin typeface="Arial"/>
                <a:ea typeface="+mn-lt"/>
                <a:cs typeface="+mn-lt"/>
              </a:rPr>
              <a:t>urma</a:t>
            </a:r>
            <a:r>
              <a:rPr lang="en-US" sz="2800" dirty="0">
                <a:latin typeface="Arial"/>
                <a:ea typeface="+mn-lt"/>
                <a:cs typeface="+mn-lt"/>
              </a:rPr>
              <a:t> </a:t>
            </a:r>
            <a:r>
              <a:rPr lang="en-US" sz="2800" err="1">
                <a:latin typeface="Arial"/>
                <a:ea typeface="+mn-lt"/>
                <a:cs typeface="+mn-lt"/>
              </a:rPr>
              <a:t>analizei</a:t>
            </a:r>
            <a:r>
              <a:rPr lang="en-US" sz="2800" dirty="0">
                <a:latin typeface="Arial"/>
                <a:ea typeface="+mn-lt"/>
                <a:cs typeface="+mn-lt"/>
              </a:rPr>
              <a:t>, am ales PostgreSQL ca engine principal </a:t>
            </a:r>
            <a:r>
              <a:rPr lang="en-US" sz="2800" err="1">
                <a:latin typeface="Arial"/>
                <a:ea typeface="+mn-lt"/>
                <a:cs typeface="+mn-lt"/>
              </a:rPr>
              <a:t>pentru</a:t>
            </a:r>
            <a:r>
              <a:rPr lang="en-US" sz="2800" dirty="0">
                <a:latin typeface="Arial"/>
                <a:ea typeface="+mn-lt"/>
                <a:cs typeface="+mn-lt"/>
              </a:rPr>
              <a:t> dataset-ul meu.</a:t>
            </a: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dirty="0">
                <a:latin typeface="Arial"/>
                <a:ea typeface="+mn-lt"/>
                <a:cs typeface="+mn-lt"/>
              </a:rPr>
              <a:t>La </a:t>
            </a:r>
            <a:r>
              <a:rPr lang="en-US" sz="2400" b="0" cap="none" spc="0" dirty="0" err="1">
                <a:latin typeface="Arial"/>
                <a:ea typeface="+mn-lt"/>
                <a:cs typeface="+mn-lt"/>
              </a:rPr>
              <a:t>alegere</a:t>
            </a:r>
            <a:r>
              <a:rPr lang="en-US" sz="2400" b="0" cap="none" spc="0" dirty="0">
                <a:latin typeface="Arial"/>
                <a:ea typeface="+mn-lt"/>
                <a:cs typeface="+mn-lt"/>
              </a:rPr>
              <a:t> a </a:t>
            </a:r>
            <a:r>
              <a:rPr lang="en-US" sz="2400" b="0" cap="none" spc="0" dirty="0" err="1">
                <a:latin typeface="Arial"/>
                <a:ea typeface="+mn-lt"/>
                <a:cs typeface="+mn-lt"/>
              </a:rPr>
              <a:t>contribuit</a:t>
            </a:r>
            <a:r>
              <a:rPr lang="en-US" sz="2400" b="0" cap="none" spc="0" dirty="0">
                <a:latin typeface="Arial"/>
                <a:ea typeface="+mn-lt"/>
                <a:cs typeface="+mn-lt"/>
              </a:rPr>
              <a:t> </a:t>
            </a:r>
            <a:r>
              <a:rPr lang="en-US" sz="2400" b="0" cap="none" spc="0" dirty="0" err="1">
                <a:latin typeface="Arial"/>
                <a:ea typeface="+mn-lt"/>
                <a:cs typeface="+mn-lt"/>
              </a:rPr>
              <a:t>si</a:t>
            </a:r>
            <a:r>
              <a:rPr lang="en-US" sz="2400" b="0" cap="none" spc="0" dirty="0">
                <a:latin typeface="Arial"/>
                <a:ea typeface="+mn-lt"/>
                <a:cs typeface="+mn-lt"/>
              </a:rPr>
              <a:t> </a:t>
            </a:r>
            <a:r>
              <a:rPr lang="en-US" sz="2400" b="0" cap="none" spc="0" dirty="0" err="1">
                <a:latin typeface="Arial"/>
                <a:ea typeface="+mn-lt"/>
                <a:cs typeface="+mn-lt"/>
              </a:rPr>
              <a:t>faptul</a:t>
            </a:r>
            <a:r>
              <a:rPr lang="en-US" sz="2400" b="0" cap="none" spc="0" dirty="0">
                <a:latin typeface="Arial"/>
                <a:ea typeface="+mn-lt"/>
                <a:cs typeface="+mn-lt"/>
              </a:rPr>
              <a:t> </a:t>
            </a:r>
            <a:r>
              <a:rPr lang="en-US" sz="2400" b="0" cap="none" spc="0" dirty="0" err="1">
                <a:latin typeface="Arial"/>
                <a:ea typeface="+mn-lt"/>
                <a:cs typeface="+mn-lt"/>
              </a:rPr>
              <a:t>că</a:t>
            </a:r>
            <a:r>
              <a:rPr lang="en-US" sz="2400" b="0" cap="none" spc="0" dirty="0">
                <a:latin typeface="Arial"/>
                <a:ea typeface="+mn-lt"/>
                <a:cs typeface="+mn-lt"/>
              </a:rPr>
              <a:t> </a:t>
            </a:r>
            <a:r>
              <a:rPr lang="en-US" sz="2400" b="0" cap="none" spc="0" dirty="0" err="1">
                <a:latin typeface="Arial"/>
                <a:ea typeface="+mn-lt"/>
                <a:cs typeface="+mn-lt"/>
              </a:rPr>
              <a:t>în</a:t>
            </a:r>
            <a:r>
              <a:rPr lang="en-US" sz="2400" b="0" cap="none" spc="0" dirty="0">
                <a:latin typeface="Arial"/>
                <a:ea typeface="+mn-lt"/>
                <a:cs typeface="+mn-lt"/>
              </a:rPr>
              <a:t> Talend (tool-ul de ETL ales) nu sunt </a:t>
            </a:r>
            <a:r>
              <a:rPr lang="en-US" sz="2400" b="0" cap="none" spc="0" dirty="0" err="1">
                <a:latin typeface="Arial"/>
                <a:ea typeface="+mn-lt"/>
                <a:cs typeface="+mn-lt"/>
              </a:rPr>
              <a:t>recunoscute</a:t>
            </a:r>
            <a:r>
              <a:rPr lang="en-US" sz="2400" b="0" cap="none" spc="0" dirty="0">
                <a:latin typeface="Arial"/>
                <a:ea typeface="+mn-lt"/>
                <a:cs typeface="+mn-lt"/>
              </a:rPr>
              <a:t> automat </a:t>
            </a:r>
            <a:r>
              <a:rPr lang="en-US" sz="2400" b="0" cap="none" spc="0" dirty="0" err="1">
                <a:latin typeface="Arial"/>
                <a:ea typeface="+mn-lt"/>
                <a:cs typeface="+mn-lt"/>
              </a:rPr>
              <a:t>schemele</a:t>
            </a:r>
            <a:r>
              <a:rPr lang="en-US" sz="2400" b="0" cap="none" spc="0" dirty="0">
                <a:latin typeface="Arial"/>
                <a:ea typeface="+mn-lt"/>
                <a:cs typeface="+mn-lt"/>
              </a:rPr>
              <a:t> de SQLite.</a:t>
            </a: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Am </a:t>
            </a:r>
            <a:r>
              <a:rPr lang="en-US" sz="2800" dirty="0" err="1">
                <a:latin typeface="Arial"/>
                <a:cs typeface="Arial"/>
              </a:rPr>
              <a:t>utilizat</a:t>
            </a:r>
            <a:r>
              <a:rPr lang="en-US" sz="2800" dirty="0">
                <a:latin typeface="Arial"/>
                <a:cs typeface="Arial"/>
              </a:rPr>
              <a:t> Tool-ul </a:t>
            </a:r>
            <a:r>
              <a:rPr lang="en-US" sz="2800" dirty="0" err="1">
                <a:latin typeface="Arial"/>
                <a:cs typeface="Arial"/>
              </a:rPr>
              <a:t>DBeaver</a:t>
            </a:r>
            <a:r>
              <a:rPr lang="en-US" sz="2800" dirty="0">
                <a:latin typeface="Arial"/>
                <a:cs typeface="Arial"/>
              </a:rPr>
              <a:t> </a:t>
            </a:r>
            <a:r>
              <a:rPr lang="en-US" sz="2800" dirty="0" err="1">
                <a:latin typeface="Arial"/>
                <a:cs typeface="Arial"/>
              </a:rPr>
              <a:t>pentru</a:t>
            </a:r>
            <a:r>
              <a:rPr lang="en-US" sz="2800" dirty="0">
                <a:latin typeface="Arial"/>
                <a:cs typeface="Arial"/>
              </a:rPr>
              <a:t> a </a:t>
            </a:r>
            <a:r>
              <a:rPr lang="en-US" sz="2800" dirty="0" err="1">
                <a:latin typeface="Arial"/>
                <a:cs typeface="Arial"/>
              </a:rPr>
              <a:t>migra</a:t>
            </a:r>
            <a:r>
              <a:rPr lang="en-US" sz="2800" dirty="0">
                <a:latin typeface="Arial"/>
                <a:cs typeface="Arial"/>
              </a:rPr>
              <a:t> rapid </a:t>
            </a:r>
            <a:r>
              <a:rPr lang="en-US" sz="2800" dirty="0" err="1">
                <a:latin typeface="Arial"/>
                <a:cs typeface="Arial"/>
              </a:rPr>
              <a:t>datele</a:t>
            </a:r>
            <a:r>
              <a:rPr lang="en-US" sz="2800" dirty="0">
                <a:latin typeface="Arial"/>
                <a:cs typeface="Arial"/>
              </a:rPr>
              <a:t> brute din </a:t>
            </a:r>
            <a:r>
              <a:rPr lang="en-US" sz="2800" dirty="0" err="1">
                <a:latin typeface="Arial"/>
                <a:cs typeface="Arial"/>
              </a:rPr>
              <a:t>baza</a:t>
            </a:r>
            <a:r>
              <a:rPr lang="en-US" sz="2800" dirty="0">
                <a:latin typeface="Arial"/>
                <a:cs typeface="Arial"/>
              </a:rPr>
              <a:t> de date SQLite </a:t>
            </a:r>
            <a:r>
              <a:rPr lang="en-US" sz="2800" dirty="0" err="1">
                <a:latin typeface="Arial"/>
                <a:cs typeface="Arial"/>
              </a:rPr>
              <a:t>luată</a:t>
            </a:r>
            <a:r>
              <a:rPr lang="en-US" sz="2800" dirty="0">
                <a:latin typeface="Arial"/>
                <a:cs typeface="Arial"/>
              </a:rPr>
              <a:t> de pe Kaggle </a:t>
            </a:r>
            <a:r>
              <a:rPr lang="en-US" sz="2800" dirty="0" err="1">
                <a:latin typeface="Arial"/>
                <a:cs typeface="Arial"/>
              </a:rPr>
              <a:t>într</a:t>
            </a:r>
            <a:r>
              <a:rPr lang="en-US" sz="2800" dirty="0">
                <a:latin typeface="Arial"/>
                <a:cs typeface="Arial"/>
              </a:rPr>
              <a:t>-o </a:t>
            </a:r>
            <a:r>
              <a:rPr lang="en-US" sz="2800" dirty="0" err="1">
                <a:latin typeface="Arial"/>
                <a:cs typeface="Arial"/>
              </a:rPr>
              <a:t>bază</a:t>
            </a:r>
            <a:r>
              <a:rPr lang="en-US" sz="2800" dirty="0">
                <a:latin typeface="Arial"/>
                <a:cs typeface="Arial"/>
              </a:rPr>
              <a:t> de date PostgreSQL.</a:t>
            </a: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9" name="Imagine 9">
            <a:extLst>
              <a:ext uri="{FF2B5EF4-FFF2-40B4-BE49-F238E27FC236}">
                <a16:creationId xmlns:a16="http://schemas.microsoft.com/office/drawing/2014/main" id="{384087E4-D1DE-460B-9A09-D1F209075284}"/>
              </a:ext>
            </a:extLst>
          </p:cNvPr>
          <p:cNvPicPr>
            <a:picLocks noChangeAspect="1"/>
          </p:cNvPicPr>
          <p:nvPr/>
        </p:nvPicPr>
        <p:blipFill>
          <a:blip r:embed="rId4"/>
          <a:stretch>
            <a:fillRect/>
          </a:stretch>
        </p:blipFill>
        <p:spPr>
          <a:xfrm>
            <a:off x="5456749" y="8682677"/>
            <a:ext cx="2743200" cy="2829560"/>
          </a:xfrm>
          <a:prstGeom prst="rect">
            <a:avLst/>
          </a:prstGeom>
        </p:spPr>
      </p:pic>
      <p:pic>
        <p:nvPicPr>
          <p:cNvPr id="10" name="Imagine 11" descr="O imagine care conține text, tacâmuri, veselă&#10;&#10;Descriere generată automat">
            <a:extLst>
              <a:ext uri="{FF2B5EF4-FFF2-40B4-BE49-F238E27FC236}">
                <a16:creationId xmlns:a16="http://schemas.microsoft.com/office/drawing/2014/main" id="{96450BE5-4928-4CA1-A38B-7CA178529878}"/>
              </a:ext>
            </a:extLst>
          </p:cNvPr>
          <p:cNvPicPr>
            <a:picLocks noChangeAspect="1"/>
          </p:cNvPicPr>
          <p:nvPr/>
        </p:nvPicPr>
        <p:blipFill>
          <a:blip r:embed="rId5"/>
          <a:stretch>
            <a:fillRect/>
          </a:stretch>
        </p:blipFill>
        <p:spPr>
          <a:xfrm>
            <a:off x="13124614" y="8994996"/>
            <a:ext cx="5964381" cy="2331893"/>
          </a:xfrm>
          <a:prstGeom prst="rect">
            <a:avLst/>
          </a:prstGeom>
        </p:spPr>
      </p:pic>
    </p:spTree>
    <p:extLst>
      <p:ext uri="{BB962C8B-B14F-4D97-AF65-F5344CB8AC3E}">
        <p14:creationId xmlns:p14="http://schemas.microsoft.com/office/powerpoint/2010/main" val="326428597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C5E5BAEB-8A1F-459D-8EF2-A934B0B373AA}"/>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3</a:t>
            </a:r>
          </a:p>
        </p:txBody>
      </p:sp>
      <p:sp>
        <p:nvSpPr>
          <p:cNvPr id="554" name="Additional chapter intro…"/>
          <p:cNvSpPr txBox="1"/>
          <p:nvPr/>
        </p:nvSpPr>
        <p:spPr>
          <a:xfrm>
            <a:off x="3016570" y="9295288"/>
            <a:ext cx="14244132" cy="1826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dirty="0">
                <a:cs typeface="Arial"/>
              </a:rPr>
              <a:t>Realizarea structurii normalizate a tabelelor</a:t>
            </a: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41944688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19683F7C-F819-47A2-B645-4CB8FB664695}">
  <ds:schemaRefs>
    <ds:schemaRef ds:uri="72899ffe-c9be-4b57-81d3-c0709dcc2e4b"/>
    <ds:schemaRef ds:uri="9a90466d-298e-42c6-9514-fada4205df45"/>
    <ds:schemaRef ds:uri="b00bdadb-5151-4b9a-bcb6-794e3648a4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274df27e-4aba-4b06-8c8a-a0211f2f3712"/>
    <ds:schemaRef ds:uri="734ff38e-bfc9-4a31-9d6c-a7833dcba625"/>
    <ds:schemaRef ds:uri="9a90466d-298e-42c6-9514-fada4205df45"/>
    <ds:schemaRef ds:uri="b00bdadb-5151-4b9a-bcb6-794e3648a4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Particularizare</PresentationFormat>
  <Slides>32</Slides>
  <Notes>32</Notes>
  <HiddenSlides>0</HiddenSlides>
  <ScaleCrop>false</ScaleCrop>
  <HeadingPairs>
    <vt:vector size="4" baseType="variant">
      <vt:variant>
        <vt:lpstr>Temă</vt:lpstr>
      </vt:variant>
      <vt:variant>
        <vt:i4>1</vt:i4>
      </vt:variant>
      <vt:variant>
        <vt:lpstr>Titluri diapozitive</vt:lpstr>
      </vt:variant>
      <vt:variant>
        <vt:i4>32</vt:i4>
      </vt:variant>
    </vt:vector>
  </HeadingPairs>
  <TitlesOfParts>
    <vt:vector size="33" baseType="lpstr">
      <vt:lpstr>White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528</cp:revision>
  <dcterms:modified xsi:type="dcterms:W3CDTF">2021-08-30T07:43:40Z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